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omments/modernComment_10C_FA5B4EAC.xml" ContentType="application/vnd.ms-powerpoint.comments+xml"/>
  <Override PartName="/ppt/tags/tag9.xml" ContentType="application/vnd.openxmlformats-officedocument.presentationml.tags+xml"/>
  <Override PartName="/ppt/comments/modernComment_11B_433839E2.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6" r:id="rId5"/>
    <p:sldId id="257" r:id="rId6"/>
    <p:sldId id="271" r:id="rId7"/>
    <p:sldId id="277" r:id="rId8"/>
    <p:sldId id="259" r:id="rId9"/>
    <p:sldId id="279" r:id="rId10"/>
    <p:sldId id="280" r:id="rId11"/>
    <p:sldId id="281" r:id="rId12"/>
    <p:sldId id="282" r:id="rId13"/>
    <p:sldId id="260" r:id="rId14"/>
    <p:sldId id="268" r:id="rId15"/>
    <p:sldId id="283" r:id="rId16"/>
    <p:sldId id="261" r:id="rId17"/>
    <p:sldId id="284" r:id="rId18"/>
    <p:sldId id="285" r:id="rId19"/>
    <p:sldId id="264" r:id="rId20"/>
    <p:sldId id="278"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3E588D5-134A-319D-8C3C-1D86B7EBD546}" name="Thomas Martinod Saldarriaga" initials="TM" userId="S::tmartinods@eafit.edu.co::a51bec91-ebb0-409f-a3f8-f09a9fa952ae" providerId="AD"/>
  <p188:author id="{D14EA4EF-5698-94B4-1C60-889A7D80FD44}" name="Nicolas Guarin Zapata" initials="NG" userId="S::nguarinz@eafit.edu.co::514e7ece-ff60-4179-900b-94090e3de7c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F938F"/>
    <a:srgbClr val="985282"/>
    <a:srgbClr val="BC2E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6D332-F1B3-4545-8AF7-8D5F6E5C1DF3}" v="2305" dt="2024-02-16T04:43:18.80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omments/modernComment_10C_FA5B4EAC.xml><?xml version="1.0" encoding="utf-8"?>
<p188:cmLst xmlns:a="http://schemas.openxmlformats.org/drawingml/2006/main" xmlns:r="http://schemas.openxmlformats.org/officeDocument/2006/relationships" xmlns:p188="http://schemas.microsoft.com/office/powerpoint/2018/8/main">
  <p188:cm id="{FF72E1EF-0964-47F3-B587-46916BEA8B2D}" authorId="{D14EA4EF-5698-94B4-1C60-889A7D80FD44}" status="resolved" created="2024-02-15T23:24:38.682" complete="100000">
    <pc:sldMkLst xmlns:pc="http://schemas.microsoft.com/office/powerpoint/2013/main/command">
      <pc:docMk/>
      <pc:sldMk cId="4200287916" sldId="268"/>
    </pc:sldMkLst>
    <p188:replyLst>
      <p188:reply id="{580677A4-3477-4B2D-B038-357CB54578EF}" authorId="{F3E588D5-134A-319D-8C3C-1D86B7EBD546}" created="2024-02-15T23:55:33.099">
        <p188:txBody>
          <a:bodyPr/>
          <a:lstStyle/>
          <a:p>
            <a:r>
              <a:rPr lang="es-CO"/>
              <a:t>Yap
</a:t>
            </a:r>
          </a:p>
        </p188:txBody>
      </p188:reply>
    </p188:replyLst>
    <p188:txBody>
      <a:bodyPr/>
      <a:lstStyle/>
      <a:p>
        <a:r>
          <a:rPr lang="es-CO"/>
          <a:t>Yo la partiría en 2 diapositivas</a:t>
        </a:r>
      </a:p>
    </p188:txBody>
  </p188:cm>
</p188:cmLst>
</file>

<file path=ppt/comments/modernComment_11B_433839E2.xml><?xml version="1.0" encoding="utf-8"?>
<p188:cmLst xmlns:a="http://schemas.openxmlformats.org/drawingml/2006/main" xmlns:r="http://schemas.openxmlformats.org/officeDocument/2006/relationships" xmlns:p188="http://schemas.microsoft.com/office/powerpoint/2018/8/main">
  <p188:cm id="{2B0A213D-D4D8-4750-9F34-FB2984B0ADDC}" authorId="{D14EA4EF-5698-94B4-1C60-889A7D80FD44}" status="resolved" created="2024-02-15T23:24:38.682">
    <pc:sldMkLst xmlns:pc="http://schemas.microsoft.com/office/powerpoint/2013/main/command">
      <pc:docMk/>
      <pc:sldMk cId="4200287916" sldId="268"/>
    </pc:sldMkLst>
    <p188:replyLst>
      <p188:reply id="{580677A4-3477-4B2D-B038-357CB54578EF}" authorId="{F3E588D5-134A-319D-8C3C-1D86B7EBD546}" created="2024-02-15T23:55:33.099">
        <p188:txBody>
          <a:bodyPr/>
          <a:lstStyle/>
          <a:p>
            <a:r>
              <a:rPr lang="es-CO"/>
              <a:t>Yap
</a:t>
            </a:r>
          </a:p>
        </p188:txBody>
      </p188:reply>
    </p188:replyLst>
    <p188:txBody>
      <a:bodyPr/>
      <a:lstStyle/>
      <a:p>
        <a:r>
          <a:rPr lang="es-CO"/>
          <a:t>Yo la partiría en 2 diapositivas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00735-B1CD-4347-BAC8-22F246FA532B}" type="datetimeFigureOut">
              <a:rPr lang="es-CO" smtClean="0"/>
              <a:t>2/05/2024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D744F-F892-47D3-B083-54BCA206806C}" type="slidenum">
              <a:rPr lang="es-CO" smtClean="0"/>
              <a:t>‹Nº›</a:t>
            </a:fld>
            <a:endParaRPr lang="es-CO"/>
          </a:p>
        </p:txBody>
      </p:sp>
    </p:spTree>
    <p:extLst>
      <p:ext uri="{BB962C8B-B14F-4D97-AF65-F5344CB8AC3E}">
        <p14:creationId xmlns:p14="http://schemas.microsoft.com/office/powerpoint/2010/main" val="3926776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E8C11-392C-BA9D-6533-0640F3A5382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2102260-51DA-BCCD-21CE-7EF627D62E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468B483-2376-E76D-A0AA-97B45F3241F0}"/>
              </a:ext>
            </a:extLst>
          </p:cNvPr>
          <p:cNvSpPr>
            <a:spLocks noGrp="1"/>
          </p:cNvSpPr>
          <p:nvPr>
            <p:ph type="dt" sz="half" idx="10"/>
          </p:nvPr>
        </p:nvSpPr>
        <p:spPr/>
        <p:txBody>
          <a:bodyPr/>
          <a:lstStyle/>
          <a:p>
            <a:fld id="{1FB05AF2-0D7F-4FF6-94F6-409299E9D201}" type="datetime1">
              <a:rPr lang="es-CO" smtClean="0"/>
              <a:t>2/05/2024</a:t>
            </a:fld>
            <a:endParaRPr lang="es-CO"/>
          </a:p>
        </p:txBody>
      </p:sp>
      <p:sp>
        <p:nvSpPr>
          <p:cNvPr id="5" name="Marcador de pie de página 4">
            <a:extLst>
              <a:ext uri="{FF2B5EF4-FFF2-40B4-BE49-F238E27FC236}">
                <a16:creationId xmlns:a16="http://schemas.microsoft.com/office/drawing/2014/main" id="{E488BB6A-56F2-7687-18A8-E33A17CAF9A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AC3BAF7-FB47-C558-AE19-FA8382C17AB0}"/>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4217793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3EFE45-25E8-DEFE-9345-D90561E4A26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3B2AB7A0-83D7-7A06-96E5-2983BD25CE4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78EDDA8-8B0D-0D9C-425C-F52895331B91}"/>
              </a:ext>
            </a:extLst>
          </p:cNvPr>
          <p:cNvSpPr>
            <a:spLocks noGrp="1"/>
          </p:cNvSpPr>
          <p:nvPr>
            <p:ph type="dt" sz="half" idx="10"/>
          </p:nvPr>
        </p:nvSpPr>
        <p:spPr/>
        <p:txBody>
          <a:bodyPr/>
          <a:lstStyle/>
          <a:p>
            <a:fld id="{45A692CD-5C77-4756-9854-D4C67F745C5C}" type="datetime1">
              <a:rPr lang="es-CO" smtClean="0"/>
              <a:t>2/05/2024</a:t>
            </a:fld>
            <a:endParaRPr lang="es-CO"/>
          </a:p>
        </p:txBody>
      </p:sp>
      <p:sp>
        <p:nvSpPr>
          <p:cNvPr id="5" name="Marcador de pie de página 4">
            <a:extLst>
              <a:ext uri="{FF2B5EF4-FFF2-40B4-BE49-F238E27FC236}">
                <a16:creationId xmlns:a16="http://schemas.microsoft.com/office/drawing/2014/main" id="{4B1CBEB7-56F7-E86D-6292-03F74F8CBE3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F81E895-5C36-EEFA-B569-EF5B2148345B}"/>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1151737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E3F1A66-F361-90CF-1A40-774E30BE118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95F1AED-E91D-F6BD-1DF9-70297D7A1A1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F6BA004-B906-620E-501E-844D8EC0B3CA}"/>
              </a:ext>
            </a:extLst>
          </p:cNvPr>
          <p:cNvSpPr>
            <a:spLocks noGrp="1"/>
          </p:cNvSpPr>
          <p:nvPr>
            <p:ph type="dt" sz="half" idx="10"/>
          </p:nvPr>
        </p:nvSpPr>
        <p:spPr/>
        <p:txBody>
          <a:bodyPr/>
          <a:lstStyle/>
          <a:p>
            <a:fld id="{BA9AFCA7-D79D-4BC1-9C8F-E93E8FB40F54}" type="datetime1">
              <a:rPr lang="es-CO" smtClean="0"/>
              <a:t>2/05/2024</a:t>
            </a:fld>
            <a:endParaRPr lang="es-CO"/>
          </a:p>
        </p:txBody>
      </p:sp>
      <p:sp>
        <p:nvSpPr>
          <p:cNvPr id="5" name="Marcador de pie de página 4">
            <a:extLst>
              <a:ext uri="{FF2B5EF4-FFF2-40B4-BE49-F238E27FC236}">
                <a16:creationId xmlns:a16="http://schemas.microsoft.com/office/drawing/2014/main" id="{6FCC0B26-C8EB-5910-1B35-F72FCD445E1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3501EDC-B47D-245E-8525-CD161765AF02}"/>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1451653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893711-CCE0-AAC9-6FF2-AA636D775E0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7A832DC-5C84-4FA7-B7B2-3C82E01BE83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FA06E59-CC35-85E9-BB17-8AA94291B019}"/>
              </a:ext>
            </a:extLst>
          </p:cNvPr>
          <p:cNvSpPr>
            <a:spLocks noGrp="1"/>
          </p:cNvSpPr>
          <p:nvPr>
            <p:ph type="dt" sz="half" idx="10"/>
          </p:nvPr>
        </p:nvSpPr>
        <p:spPr/>
        <p:txBody>
          <a:bodyPr/>
          <a:lstStyle/>
          <a:p>
            <a:fld id="{6A2C0481-9E73-411E-AD8F-92D42C982BCB}" type="datetime1">
              <a:rPr lang="es-CO" smtClean="0"/>
              <a:t>2/05/2024</a:t>
            </a:fld>
            <a:endParaRPr lang="es-CO"/>
          </a:p>
        </p:txBody>
      </p:sp>
      <p:sp>
        <p:nvSpPr>
          <p:cNvPr id="5" name="Marcador de pie de página 4">
            <a:extLst>
              <a:ext uri="{FF2B5EF4-FFF2-40B4-BE49-F238E27FC236}">
                <a16:creationId xmlns:a16="http://schemas.microsoft.com/office/drawing/2014/main" id="{3043E947-50F0-CAD1-4A9F-1DC0AA22BDE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4DCC4F0-E2AD-F9D3-94A8-E3868323E150}"/>
              </a:ext>
            </a:extLst>
          </p:cNvPr>
          <p:cNvSpPr>
            <a:spLocks noGrp="1"/>
          </p:cNvSpPr>
          <p:nvPr>
            <p:ph type="sldNum" sz="quarter" idx="12"/>
          </p:nvPr>
        </p:nvSpPr>
        <p:spPr/>
        <p:txBody>
          <a:bodyPr/>
          <a:lstStyle>
            <a:lvl1pPr>
              <a:defRPr sz="1600">
                <a:solidFill>
                  <a:schemeClr val="bg1"/>
                </a:solidFill>
                <a:latin typeface="+mj-lt"/>
              </a:defRPr>
            </a:lvl1pPr>
          </a:lstStyle>
          <a:p>
            <a:fld id="{F595C762-7B44-46CF-ACBC-01E52F6E11B4}" type="slidenum">
              <a:rPr lang="es-CO" smtClean="0"/>
              <a:pPr/>
              <a:t>‹Nº›</a:t>
            </a:fld>
            <a:endParaRPr lang="es-CO"/>
          </a:p>
        </p:txBody>
      </p:sp>
    </p:spTree>
    <p:extLst>
      <p:ext uri="{BB962C8B-B14F-4D97-AF65-F5344CB8AC3E}">
        <p14:creationId xmlns:p14="http://schemas.microsoft.com/office/powerpoint/2010/main" val="487197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607E96-414D-9967-D683-390DAD1E79C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8D32170-E5DF-7CCA-A49B-4B1D444215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FAEA378-7424-2CF4-8E7D-D77EC098FFDC}"/>
              </a:ext>
            </a:extLst>
          </p:cNvPr>
          <p:cNvSpPr>
            <a:spLocks noGrp="1"/>
          </p:cNvSpPr>
          <p:nvPr>
            <p:ph type="dt" sz="half" idx="10"/>
          </p:nvPr>
        </p:nvSpPr>
        <p:spPr/>
        <p:txBody>
          <a:bodyPr/>
          <a:lstStyle/>
          <a:p>
            <a:fld id="{A666CA69-B33A-4835-A94B-F7FD40708A25}" type="datetime1">
              <a:rPr lang="es-CO" smtClean="0"/>
              <a:t>2/05/2024</a:t>
            </a:fld>
            <a:endParaRPr lang="es-CO"/>
          </a:p>
        </p:txBody>
      </p:sp>
      <p:sp>
        <p:nvSpPr>
          <p:cNvPr id="5" name="Marcador de pie de página 4">
            <a:extLst>
              <a:ext uri="{FF2B5EF4-FFF2-40B4-BE49-F238E27FC236}">
                <a16:creationId xmlns:a16="http://schemas.microsoft.com/office/drawing/2014/main" id="{3690B5F9-AC87-0C34-D8D7-DBDC057B429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2E409C1-2A87-0F79-81FA-2DEFA1DF0229}"/>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67370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6EE423-EEA5-2FD6-0B65-034390F8A4D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3882CB-1CB3-7A9B-5365-99ADF0011BD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BEC070D-F99F-B740-67EB-6CFAD1111B1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9060B6B-F52F-EB25-5F70-4996596C5684}"/>
              </a:ext>
            </a:extLst>
          </p:cNvPr>
          <p:cNvSpPr>
            <a:spLocks noGrp="1"/>
          </p:cNvSpPr>
          <p:nvPr>
            <p:ph type="dt" sz="half" idx="10"/>
          </p:nvPr>
        </p:nvSpPr>
        <p:spPr/>
        <p:txBody>
          <a:bodyPr/>
          <a:lstStyle/>
          <a:p>
            <a:fld id="{5201AE2E-3724-433C-85D8-94A9EAACFA67}" type="datetime1">
              <a:rPr lang="es-CO" smtClean="0"/>
              <a:t>2/05/2024</a:t>
            </a:fld>
            <a:endParaRPr lang="es-CO"/>
          </a:p>
        </p:txBody>
      </p:sp>
      <p:sp>
        <p:nvSpPr>
          <p:cNvPr id="6" name="Marcador de pie de página 5">
            <a:extLst>
              <a:ext uri="{FF2B5EF4-FFF2-40B4-BE49-F238E27FC236}">
                <a16:creationId xmlns:a16="http://schemas.microsoft.com/office/drawing/2014/main" id="{D471019E-D01C-F85C-E901-2DE35357086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43376D1-7E17-EDB2-6610-B87F38BD9305}"/>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216586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42646-18D2-4B90-2160-717E1901F8F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5A109E5-1285-E025-1E48-054C3F2E49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102CD5C-089C-9410-9963-3D94FCA120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FEAAC44E-7C2E-2F1C-BB55-8576F405E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7F1B3CF-3C89-8484-979F-9FCA246E42D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95C4BB7-1565-759E-1D5D-D29D1CA38E9C}"/>
              </a:ext>
            </a:extLst>
          </p:cNvPr>
          <p:cNvSpPr>
            <a:spLocks noGrp="1"/>
          </p:cNvSpPr>
          <p:nvPr>
            <p:ph type="dt" sz="half" idx="10"/>
          </p:nvPr>
        </p:nvSpPr>
        <p:spPr/>
        <p:txBody>
          <a:bodyPr/>
          <a:lstStyle/>
          <a:p>
            <a:fld id="{AC390B67-2B0E-4B13-BC84-D540322DE882}" type="datetime1">
              <a:rPr lang="es-CO" smtClean="0"/>
              <a:t>2/05/2024</a:t>
            </a:fld>
            <a:endParaRPr lang="es-CO"/>
          </a:p>
        </p:txBody>
      </p:sp>
      <p:sp>
        <p:nvSpPr>
          <p:cNvPr id="8" name="Marcador de pie de página 7">
            <a:extLst>
              <a:ext uri="{FF2B5EF4-FFF2-40B4-BE49-F238E27FC236}">
                <a16:creationId xmlns:a16="http://schemas.microsoft.com/office/drawing/2014/main" id="{E928CB10-65FD-4283-DF9A-0843932AA2E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596DBFE6-B474-519A-4DD2-1AB6DC4AC851}"/>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124710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CFC9DF-88F5-DA8D-C294-73951D17B45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D460BF0C-15FA-6F36-97E5-8BECFD9DFDC1}"/>
              </a:ext>
            </a:extLst>
          </p:cNvPr>
          <p:cNvSpPr>
            <a:spLocks noGrp="1"/>
          </p:cNvSpPr>
          <p:nvPr>
            <p:ph type="dt" sz="half" idx="10"/>
          </p:nvPr>
        </p:nvSpPr>
        <p:spPr/>
        <p:txBody>
          <a:bodyPr/>
          <a:lstStyle/>
          <a:p>
            <a:fld id="{92F55ED3-09DD-4E30-9859-1BEA3DD5D5DC}" type="datetime1">
              <a:rPr lang="es-CO" smtClean="0"/>
              <a:t>2/05/2024</a:t>
            </a:fld>
            <a:endParaRPr lang="es-CO"/>
          </a:p>
        </p:txBody>
      </p:sp>
      <p:sp>
        <p:nvSpPr>
          <p:cNvPr id="4" name="Marcador de pie de página 3">
            <a:extLst>
              <a:ext uri="{FF2B5EF4-FFF2-40B4-BE49-F238E27FC236}">
                <a16:creationId xmlns:a16="http://schemas.microsoft.com/office/drawing/2014/main" id="{49887B3B-6C64-5D6E-8444-4998FA9A7159}"/>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22D09029-CF40-2EB3-018A-E8F8A9E7B368}"/>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111785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7B62BC2-95DF-569C-1EBA-787B2A89932A}"/>
              </a:ext>
            </a:extLst>
          </p:cNvPr>
          <p:cNvSpPr>
            <a:spLocks noGrp="1"/>
          </p:cNvSpPr>
          <p:nvPr>
            <p:ph type="dt" sz="half" idx="10"/>
          </p:nvPr>
        </p:nvSpPr>
        <p:spPr/>
        <p:txBody>
          <a:bodyPr/>
          <a:lstStyle/>
          <a:p>
            <a:fld id="{2FFAB506-3A7F-4D16-9F8B-903267664E0E}" type="datetime1">
              <a:rPr lang="es-CO" smtClean="0"/>
              <a:t>2/05/2024</a:t>
            </a:fld>
            <a:endParaRPr lang="es-CO"/>
          </a:p>
        </p:txBody>
      </p:sp>
      <p:sp>
        <p:nvSpPr>
          <p:cNvPr id="3" name="Marcador de pie de página 2">
            <a:extLst>
              <a:ext uri="{FF2B5EF4-FFF2-40B4-BE49-F238E27FC236}">
                <a16:creationId xmlns:a16="http://schemas.microsoft.com/office/drawing/2014/main" id="{AB5FD401-E73C-4AE9-C983-24A5E47B7A7A}"/>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577D5F3-AF9E-5E54-5FA2-A2165ABB5147}"/>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4252303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81D83-AF32-D759-42ED-3D3DA114711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F8509A8-58F0-B196-4621-0F3CBCE523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40D1146-5603-6A1D-D908-6D6B2F8DE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89C325-A7A0-F6F0-F08D-3E8ACB4EDDA2}"/>
              </a:ext>
            </a:extLst>
          </p:cNvPr>
          <p:cNvSpPr>
            <a:spLocks noGrp="1"/>
          </p:cNvSpPr>
          <p:nvPr>
            <p:ph type="dt" sz="half" idx="10"/>
          </p:nvPr>
        </p:nvSpPr>
        <p:spPr/>
        <p:txBody>
          <a:bodyPr/>
          <a:lstStyle/>
          <a:p>
            <a:fld id="{ED46879F-0F0F-4B55-A34F-D3F4DAF28368}" type="datetime1">
              <a:rPr lang="es-CO" smtClean="0"/>
              <a:t>2/05/2024</a:t>
            </a:fld>
            <a:endParaRPr lang="es-CO"/>
          </a:p>
        </p:txBody>
      </p:sp>
      <p:sp>
        <p:nvSpPr>
          <p:cNvPr id="6" name="Marcador de pie de página 5">
            <a:extLst>
              <a:ext uri="{FF2B5EF4-FFF2-40B4-BE49-F238E27FC236}">
                <a16:creationId xmlns:a16="http://schemas.microsoft.com/office/drawing/2014/main" id="{4D4ED9E6-4E33-760C-3DB0-F0DC2B05243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8C41177-9003-7147-1D19-6FED2A5E547C}"/>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246084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8C1B07-05C8-6EDF-65BB-0B2D971388D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4118F6D-007C-1B11-5085-FF42762B13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5D94A730-2E53-EDF8-DCB0-AC485C9989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17A9BC6-880E-B458-7B79-6DF21EF6C6AB}"/>
              </a:ext>
            </a:extLst>
          </p:cNvPr>
          <p:cNvSpPr>
            <a:spLocks noGrp="1"/>
          </p:cNvSpPr>
          <p:nvPr>
            <p:ph type="dt" sz="half" idx="10"/>
          </p:nvPr>
        </p:nvSpPr>
        <p:spPr/>
        <p:txBody>
          <a:bodyPr/>
          <a:lstStyle/>
          <a:p>
            <a:fld id="{EA9BA3D5-841B-4B10-B618-C11C07EDCEDC}" type="datetime1">
              <a:rPr lang="es-CO" smtClean="0"/>
              <a:t>2/05/2024</a:t>
            </a:fld>
            <a:endParaRPr lang="es-CO"/>
          </a:p>
        </p:txBody>
      </p:sp>
      <p:sp>
        <p:nvSpPr>
          <p:cNvPr id="6" name="Marcador de pie de página 5">
            <a:extLst>
              <a:ext uri="{FF2B5EF4-FFF2-40B4-BE49-F238E27FC236}">
                <a16:creationId xmlns:a16="http://schemas.microsoft.com/office/drawing/2014/main" id="{F7EAC6FA-B4CB-7B17-E55A-A3640D89549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3BB698C-D8A7-4576-46F6-968E52F919D1}"/>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2582990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4314046-735B-FE5B-7AB0-485BBBCD2F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F49432C-BA88-4475-F61F-EC628B1E1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014A22-F672-9397-37F2-5BA0CB9AA1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9CF0EB-680B-41B3-8163-DC8F1D33530B}" type="datetime1">
              <a:rPr lang="es-CO" smtClean="0"/>
              <a:t>2/05/2024</a:t>
            </a:fld>
            <a:endParaRPr lang="es-CO"/>
          </a:p>
        </p:txBody>
      </p:sp>
      <p:sp>
        <p:nvSpPr>
          <p:cNvPr id="5" name="Marcador de pie de página 4">
            <a:extLst>
              <a:ext uri="{FF2B5EF4-FFF2-40B4-BE49-F238E27FC236}">
                <a16:creationId xmlns:a16="http://schemas.microsoft.com/office/drawing/2014/main" id="{734301D8-117F-7EE2-41AE-55508C542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9B60A421-3F61-2514-4DAD-7F8E4009B5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95C762-7B44-46CF-ACBC-01E52F6E11B4}" type="slidenum">
              <a:rPr lang="es-CO" smtClean="0"/>
              <a:t>‹Nº›</a:t>
            </a:fld>
            <a:endParaRPr lang="es-CO"/>
          </a:p>
        </p:txBody>
      </p:sp>
    </p:spTree>
    <p:extLst>
      <p:ext uri="{BB962C8B-B14F-4D97-AF65-F5344CB8AC3E}">
        <p14:creationId xmlns:p14="http://schemas.microsoft.com/office/powerpoint/2010/main" val="2092355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C_FA5B4EAC.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1B_433839E2.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CC2CC2-9C81-1471-D974-2245DC345D2B}"/>
              </a:ext>
            </a:extLst>
          </p:cNvPr>
          <p:cNvSpPr>
            <a:spLocks noGrp="1"/>
          </p:cNvSpPr>
          <p:nvPr>
            <p:ph type="ctrTitle"/>
          </p:nvPr>
        </p:nvSpPr>
        <p:spPr>
          <a:xfrm>
            <a:off x="774711" y="1063691"/>
            <a:ext cx="10642578" cy="2387600"/>
          </a:xfrm>
        </p:spPr>
        <p:txBody>
          <a:bodyPr>
            <a:noAutofit/>
          </a:bodyPr>
          <a:lstStyle/>
          <a:p>
            <a:pPr algn="l"/>
            <a:r>
              <a:rPr lang="es-MX" sz="4800" b="0" i="0" dirty="0">
                <a:solidFill>
                  <a:schemeClr val="bg1"/>
                </a:solidFill>
                <a:effectLst/>
                <a:latin typeface="Impact" panose="020B0806030902050204" pitchFamily="34" charset="0"/>
              </a:rPr>
              <a:t>ANÁLISIS DE MÉTODOS DE REGULARIZACIÓN EN EL MÉTODO DE HOLOGRAFÍA ACÚSTICA DE CAMPO CERCAN</a:t>
            </a:r>
            <a:r>
              <a:rPr lang="es-MX" sz="4800" dirty="0">
                <a:solidFill>
                  <a:schemeClr val="bg1"/>
                </a:solidFill>
                <a:latin typeface="Impact" panose="020B0806030902050204" pitchFamily="34" charset="0"/>
              </a:rPr>
              <a:t>O (NAH)</a:t>
            </a:r>
            <a:endParaRPr lang="es-CO" sz="4800" dirty="0">
              <a:solidFill>
                <a:srgbClr val="3F938F"/>
              </a:solidFill>
              <a:latin typeface="Impact" panose="020B0806030902050204" pitchFamily="34" charset="0"/>
            </a:endParaRPr>
          </a:p>
        </p:txBody>
      </p:sp>
      <p:sp>
        <p:nvSpPr>
          <p:cNvPr id="3" name="Subtítulo 2">
            <a:extLst>
              <a:ext uri="{FF2B5EF4-FFF2-40B4-BE49-F238E27FC236}">
                <a16:creationId xmlns:a16="http://schemas.microsoft.com/office/drawing/2014/main" id="{17D75DAF-3FA1-3EB7-D30B-81FA6991803D}"/>
              </a:ext>
            </a:extLst>
          </p:cNvPr>
          <p:cNvSpPr>
            <a:spLocks noGrp="1"/>
          </p:cNvSpPr>
          <p:nvPr>
            <p:ph type="subTitle" idx="1"/>
          </p:nvPr>
        </p:nvSpPr>
        <p:spPr>
          <a:xfrm>
            <a:off x="838200" y="3554964"/>
            <a:ext cx="9144000" cy="2239346"/>
          </a:xfrm>
        </p:spPr>
        <p:txBody>
          <a:bodyPr>
            <a:normAutofit/>
          </a:bodyPr>
          <a:lstStyle/>
          <a:p>
            <a:pPr algn="l"/>
            <a:r>
              <a:rPr lang="es-CO" dirty="0">
                <a:solidFill>
                  <a:schemeClr val="bg1"/>
                </a:solidFill>
              </a:rPr>
              <a:t>Thomas Martinod Saldarriaga</a:t>
            </a:r>
          </a:p>
          <a:p>
            <a:pPr algn="l"/>
            <a:endParaRPr lang="es-CO" dirty="0">
              <a:solidFill>
                <a:schemeClr val="bg1"/>
              </a:solidFill>
            </a:endParaRPr>
          </a:p>
          <a:p>
            <a:pPr algn="l"/>
            <a:br>
              <a:rPr lang="es-CO" dirty="0">
                <a:solidFill>
                  <a:schemeClr val="bg1"/>
                </a:solidFill>
              </a:rPr>
            </a:br>
            <a:r>
              <a:rPr lang="es-CO" dirty="0">
                <a:solidFill>
                  <a:schemeClr val="bg1"/>
                </a:solidFill>
              </a:rPr>
              <a:t>Avance 2 – Proyecto Avanzado 1 – Mayo 2024</a:t>
            </a:r>
          </a:p>
        </p:txBody>
      </p:sp>
      <p:pic>
        <p:nvPicPr>
          <p:cNvPr id="5" name="Gráfico 4">
            <a:extLst>
              <a:ext uri="{FF2B5EF4-FFF2-40B4-BE49-F238E27FC236}">
                <a16:creationId xmlns:a16="http://schemas.microsoft.com/office/drawing/2014/main" id="{E47B157C-EE8A-4386-B0E7-931DDB378C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0025" y="5486400"/>
            <a:ext cx="4324350" cy="1371600"/>
          </a:xfrm>
          <a:prstGeom prst="rect">
            <a:avLst/>
          </a:prstGeom>
        </p:spPr>
      </p:pic>
    </p:spTree>
    <p:extLst>
      <p:ext uri="{BB962C8B-B14F-4D97-AF65-F5344CB8AC3E}">
        <p14:creationId xmlns:p14="http://schemas.microsoft.com/office/powerpoint/2010/main" val="940956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D9063855-BEC5-E08E-E7A5-3F27908B1EE2}"/>
              </a:ext>
            </a:extLst>
          </p:cNvPr>
          <p:cNvSpPr>
            <a:spLocks noGrp="1"/>
          </p:cNvSpPr>
          <p:nvPr>
            <p:ph type="title"/>
          </p:nvPr>
        </p:nvSpPr>
        <p:spPr>
          <a:xfrm>
            <a:off x="388403" y="178707"/>
            <a:ext cx="10873645" cy="1325563"/>
          </a:xfrm>
        </p:spPr>
        <p:txBody>
          <a:bodyPr>
            <a:normAutofit/>
          </a:bodyPr>
          <a:lstStyle/>
          <a:p>
            <a:r>
              <a:rPr lang="es-CO" sz="4800" dirty="0">
                <a:solidFill>
                  <a:schemeClr val="bg1"/>
                </a:solidFill>
              </a:rPr>
              <a:t>3. REGULARIZACIÓN POR MACHINE LEARNING</a:t>
            </a:r>
            <a:endParaRPr lang="es-CO" sz="3200" dirty="0">
              <a:solidFill>
                <a:schemeClr val="bg1"/>
              </a:solidFill>
            </a:endParaRPr>
          </a:p>
        </p:txBody>
      </p:sp>
      <p:sp>
        <p:nvSpPr>
          <p:cNvPr id="5" name="Marcador de número de diapositiva 4">
            <a:extLst>
              <a:ext uri="{FF2B5EF4-FFF2-40B4-BE49-F238E27FC236}">
                <a16:creationId xmlns:a16="http://schemas.microsoft.com/office/drawing/2014/main" id="{F024C874-BB3F-8077-22AF-98B101FD4D16}"/>
              </a:ext>
            </a:extLst>
          </p:cNvPr>
          <p:cNvSpPr>
            <a:spLocks noGrp="1"/>
          </p:cNvSpPr>
          <p:nvPr>
            <p:ph type="sldNum" sz="quarter" idx="12"/>
          </p:nvPr>
        </p:nvSpPr>
        <p:spPr/>
        <p:txBody>
          <a:bodyPr/>
          <a:lstStyle/>
          <a:p>
            <a:fld id="{F595C762-7B44-46CF-ACBC-01E52F6E11B4}" type="slidenum">
              <a:rPr lang="es-CO" smtClean="0"/>
              <a:pPr/>
              <a:t>10</a:t>
            </a:fld>
            <a:endParaRPr lang="es-CO"/>
          </a:p>
        </p:txBody>
      </p:sp>
      <p:pic>
        <p:nvPicPr>
          <p:cNvPr id="18" name="Imagen 17" descr="\documentclass{article}&#10;\usepackage{amsmath}&#10;\usepackage{xcolor}&#10;\pagestyle{empty}&#10;&#10;\setlength{\parindent}{0pt} % Eliminar la indentación de todos los párrafos&#10;&#10;\begin{document}&#10;&#10;{\color{white}&#10;\begin{enumerate}&#10;    \item \textbf{Preparación de Datos}: Limpiar y organizar los datos acústicos.&#10;    \item \textbf{Formulación del Problema}: Plantear el problema de NAH como una tarea de aprendizaje automático.&#10;    \item \textbf{Elección de Regularización}: Seleccionar una técnica de regularización (por ejemplo, L1, L2, Elastic Net, etc.).&#10;    \item \textbf{Entrenamiento del Modelo}: Entrenar el modelo de aprendizaje automático con la regularización elegida.&#10;    \item \textbf{Validación Cruzada}: Validar el rendimiento del modelo y ajustar los hiperparámetros, evaluar el rendimiento e iterar.&#10;    \item \textbf{Prueba con Datos no Vistos}: Verificar el rendimiento del modelo en datos completamente nuevos.&#10;\end{enumerate}&#10;}&#10;&#10;\end{document}&#10;" title="IguanaTex Bitmap Display">
            <a:extLst>
              <a:ext uri="{FF2B5EF4-FFF2-40B4-BE49-F238E27FC236}">
                <a16:creationId xmlns:a16="http://schemas.microsoft.com/office/drawing/2014/main" id="{3492D618-F00C-FC53-240D-DBDEE7B9EF9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28781" y="1549802"/>
            <a:ext cx="9134437" cy="4639717"/>
          </a:xfrm>
          <a:prstGeom prst="rect">
            <a:avLst/>
          </a:prstGeom>
        </p:spPr>
      </p:pic>
    </p:spTree>
    <p:extLst>
      <p:ext uri="{BB962C8B-B14F-4D97-AF65-F5344CB8AC3E}">
        <p14:creationId xmlns:p14="http://schemas.microsoft.com/office/powerpoint/2010/main" val="165840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a:extLst>
            <a:ext uri="{FF2B5EF4-FFF2-40B4-BE49-F238E27FC236}">
              <a16:creationId xmlns:a16="http://schemas.microsoft.com/office/drawing/2014/main" id="{1D608642-7590-C504-2934-1263FE86BC1A}"/>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6127ED7C-BFFD-9FE6-4F47-C53EA9261283}"/>
              </a:ext>
            </a:extLst>
          </p:cNvPr>
          <p:cNvSpPr>
            <a:spLocks noGrp="1"/>
          </p:cNvSpPr>
          <p:nvPr>
            <p:ph type="title"/>
          </p:nvPr>
        </p:nvSpPr>
        <p:spPr>
          <a:xfrm>
            <a:off x="388404" y="178707"/>
            <a:ext cx="10515600" cy="1325563"/>
          </a:xfrm>
        </p:spPr>
        <p:txBody>
          <a:bodyPr>
            <a:normAutofit/>
          </a:bodyPr>
          <a:lstStyle/>
          <a:p>
            <a:r>
              <a:rPr lang="es-CO" sz="4800" dirty="0">
                <a:solidFill>
                  <a:schemeClr val="bg1"/>
                </a:solidFill>
              </a:rPr>
              <a:t>4. TIKHONOV</a:t>
            </a:r>
            <a:endParaRPr lang="es-CO" sz="3200" dirty="0">
              <a:solidFill>
                <a:schemeClr val="bg1"/>
              </a:solidFill>
            </a:endParaRPr>
          </a:p>
        </p:txBody>
      </p:sp>
      <p:sp>
        <p:nvSpPr>
          <p:cNvPr id="22" name="Marcador de número de diapositiva 21">
            <a:extLst>
              <a:ext uri="{FF2B5EF4-FFF2-40B4-BE49-F238E27FC236}">
                <a16:creationId xmlns:a16="http://schemas.microsoft.com/office/drawing/2014/main" id="{B79BFE42-EBC6-0024-A229-07D5AEFFCFD4}"/>
              </a:ext>
            </a:extLst>
          </p:cNvPr>
          <p:cNvSpPr>
            <a:spLocks noGrp="1"/>
          </p:cNvSpPr>
          <p:nvPr>
            <p:ph type="sldNum" sz="quarter" idx="12"/>
          </p:nvPr>
        </p:nvSpPr>
        <p:spPr/>
        <p:txBody>
          <a:bodyPr/>
          <a:lstStyle/>
          <a:p>
            <a:fld id="{F595C762-7B44-46CF-ACBC-01E52F6E11B4}" type="slidenum">
              <a:rPr lang="es-CO" smtClean="0"/>
              <a:pPr/>
              <a:t>11</a:t>
            </a:fld>
            <a:endParaRPr lang="es-CO"/>
          </a:p>
        </p:txBody>
      </p:sp>
      <p:pic>
        <p:nvPicPr>
          <p:cNvPr id="21" name="Imagen 20" descr="\documentclass{article}&#10;\usepackage{amsmath}&#10;\usepackage{xcolor}&#10;\pagestyle{empty}&#10;&#10;\setlength{\parindent}{0pt} % Eliminar la indentación de todos los párrafos&#10;&#10;\begin{document}&#10;&#10;{\color{white}&#10;Comencemos recordando la regularización de Tikhonov:&#10;\begin{equation*}&#10;    \hat{\dot{\mathbf{w}}}=\underset{\dot{\mathbf{w}}}{\operatorname{argmin}} \, E(\dot{\mathbf{w}})= \underset{\dot{\mathbf{w}}}{\operatorname{argmin}}\|\mathbf{p}-\mathbf{H} \dot{\mathbf{w}}\|_2^2+\lambda\|\mathbf{L} \dot{\mathbf{w}}\|_2^2 = \underset{\dot{\mathbf{w}}}{\operatorname{argmin}}\|\mathbf{H}^{-1} \mathbf{p}-\dot{\mathbf{w}}\|_2^2+\lambda\|\mathbf{L} \dot{\mathbf{w}}\|_2^2 &#10;\end{equation*}&#10;donde $\mathbf{L}$ es la llamada matriz de Tikhonov, $\lambda$ el parámetro de regularización, y $E$ es el funcional de Tikhonov. El resultado de la regularización de Tikhonov se puede expresar en forma cerrada como [1]: \begin{equation*}&#10;    \hat{\dot{\mathbf{w}}}=\mathbf{R}_\lambda \mathbf{H}^{-1} \mathbf{p}&#10;\end{equation*}&#10;donde $\mathbf{R}_\lambda$ se escribe como&#10;\begin{equation*}&#10;    \mathbf{R}_\lambda=\left(\mathbf{H}^{\star} \mathbf{H}+\lambda \mathbf{L}^{\star} \mathbf{L}\right)^{-1} \mathbf{H}^{\star} \mathbf{H} .&#10;\end{equation*}&#10;&#10;\end{document}&#10;" title="IguanaTex Bitmap Display">
            <a:extLst>
              <a:ext uri="{FF2B5EF4-FFF2-40B4-BE49-F238E27FC236}">
                <a16:creationId xmlns:a16="http://schemas.microsoft.com/office/drawing/2014/main" id="{26789E89-B52E-7F0A-CE7C-1C89DA92E82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33871" y="1681955"/>
            <a:ext cx="10724257" cy="4496709"/>
          </a:xfrm>
          <a:prstGeom prst="rect">
            <a:avLst/>
          </a:prstGeom>
        </p:spPr>
      </p:pic>
    </p:spTree>
    <p:extLst>
      <p:ext uri="{BB962C8B-B14F-4D97-AF65-F5344CB8AC3E}">
        <p14:creationId xmlns:p14="http://schemas.microsoft.com/office/powerpoint/2010/main" val="4200287916"/>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a:extLst>
            <a:ext uri="{FF2B5EF4-FFF2-40B4-BE49-F238E27FC236}">
              <a16:creationId xmlns:a16="http://schemas.microsoft.com/office/drawing/2014/main" id="{1D608642-7590-C504-2934-1263FE86BC1A}"/>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6127ED7C-BFFD-9FE6-4F47-C53EA9261283}"/>
              </a:ext>
            </a:extLst>
          </p:cNvPr>
          <p:cNvSpPr>
            <a:spLocks noGrp="1"/>
          </p:cNvSpPr>
          <p:nvPr>
            <p:ph type="title"/>
          </p:nvPr>
        </p:nvSpPr>
        <p:spPr>
          <a:xfrm>
            <a:off x="388404" y="178707"/>
            <a:ext cx="10515600" cy="1325563"/>
          </a:xfrm>
        </p:spPr>
        <p:txBody>
          <a:bodyPr>
            <a:normAutofit/>
          </a:bodyPr>
          <a:lstStyle/>
          <a:p>
            <a:r>
              <a:rPr lang="es-CO" sz="4800" dirty="0">
                <a:solidFill>
                  <a:schemeClr val="bg1"/>
                </a:solidFill>
              </a:rPr>
              <a:t>4. REGULARIZACIÓN POR GREEN</a:t>
            </a:r>
            <a:endParaRPr lang="es-CO" sz="3200" dirty="0">
              <a:solidFill>
                <a:schemeClr val="bg1"/>
              </a:solidFill>
            </a:endParaRPr>
          </a:p>
        </p:txBody>
      </p:sp>
      <p:sp>
        <p:nvSpPr>
          <p:cNvPr id="22" name="Marcador de número de diapositiva 21">
            <a:extLst>
              <a:ext uri="{FF2B5EF4-FFF2-40B4-BE49-F238E27FC236}">
                <a16:creationId xmlns:a16="http://schemas.microsoft.com/office/drawing/2014/main" id="{B79BFE42-EBC6-0024-A229-07D5AEFFCFD4}"/>
              </a:ext>
            </a:extLst>
          </p:cNvPr>
          <p:cNvSpPr>
            <a:spLocks noGrp="1"/>
          </p:cNvSpPr>
          <p:nvPr>
            <p:ph type="sldNum" sz="quarter" idx="12"/>
          </p:nvPr>
        </p:nvSpPr>
        <p:spPr/>
        <p:txBody>
          <a:bodyPr/>
          <a:lstStyle/>
          <a:p>
            <a:fld id="{F595C762-7B44-46CF-ACBC-01E52F6E11B4}" type="slidenum">
              <a:rPr lang="es-CO" smtClean="0"/>
              <a:pPr/>
              <a:t>12</a:t>
            </a:fld>
            <a:endParaRPr lang="es-CO"/>
          </a:p>
        </p:txBody>
      </p:sp>
      <p:pic>
        <p:nvPicPr>
          <p:cNvPr id="7" name="Imagen 6" descr="\documentclass{article}&#10;\usepackage{amsmath}&#10;\usepackage{amsfonts}&#10;\usepackage{xcolor}&#10;\pagestyle{empty}&#10;&#10;\setlength{\parindent}{0pt} % Eliminar la indentación de todos los párrafos&#10;&#10;\begin{document}&#10;&#10;{\color{white}&#10;La idea de este método de regularización es tomar el funcional $E$ que se debe minimizar para calcular y aplicar la condición de optimalidad de primer orden $\delta E = 0$ para obtener las ecuaciones de Euler-Lagrange en $\mathbb{R}^3$.\\&#10;&#10;Finalmente, se obtiene que:&#10;&#10;\begin{equation*}&#10;    \hat{\dot{\mathbf{w}}}_k (\vec{x}) = \frac{1}{\lambda} \sum_{j=1}^N [(\textbf{H}^{-1} p)_j - \hat{\dot{\mathbf{w}}}(\vec{x}_j)]\,G(\vec{x}_k - \vec{x}_j)&#10;\end{equation*}&#10;&#10;es decir cada componente de las velocidades tangenciales se puede expandir en términos de las columnas de la matriz de Green $[G(x_k- x_j)]_{kj}$.&#10;&#10;}&#10;&#10;&#10;\end{document}&#10;" title="IguanaTex Bitmap Display">
            <a:extLst>
              <a:ext uri="{FF2B5EF4-FFF2-40B4-BE49-F238E27FC236}">
                <a16:creationId xmlns:a16="http://schemas.microsoft.com/office/drawing/2014/main" id="{F831BC01-75F3-E3D4-5357-940AD241099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86088" y="1728205"/>
            <a:ext cx="10419823" cy="3909440"/>
          </a:xfrm>
          <a:prstGeom prst="rect">
            <a:avLst/>
          </a:prstGeom>
        </p:spPr>
      </p:pic>
    </p:spTree>
    <p:extLst>
      <p:ext uri="{BB962C8B-B14F-4D97-AF65-F5344CB8AC3E}">
        <p14:creationId xmlns:p14="http://schemas.microsoft.com/office/powerpoint/2010/main" val="112775830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6" name="Título 1 1">
            <a:extLst>
              <a:ext uri="{FF2B5EF4-FFF2-40B4-BE49-F238E27FC236}">
                <a16:creationId xmlns:a16="http://schemas.microsoft.com/office/drawing/2014/main" id="{273D5E5E-9F0D-D777-4FCB-B894DD564E76}"/>
              </a:ext>
            </a:extLst>
          </p:cNvPr>
          <p:cNvSpPr txBox="1">
            <a:spLocks/>
          </p:cNvSpPr>
          <p:nvPr/>
        </p:nvSpPr>
        <p:spPr>
          <a:xfrm>
            <a:off x="388404" y="1787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5. IMPLEMENTACIÓN DEL ALGORITMO</a:t>
            </a:r>
            <a:endParaRPr lang="es-CO" sz="3200" dirty="0">
              <a:solidFill>
                <a:schemeClr val="bg1"/>
              </a:solidFill>
            </a:endParaRPr>
          </a:p>
        </p:txBody>
      </p:sp>
      <p:sp>
        <p:nvSpPr>
          <p:cNvPr id="11" name="Título 1 2">
            <a:extLst>
              <a:ext uri="{FF2B5EF4-FFF2-40B4-BE49-F238E27FC236}">
                <a16:creationId xmlns:a16="http://schemas.microsoft.com/office/drawing/2014/main" id="{6BF7600B-5FBC-3585-DB24-104E37E52FA8}"/>
              </a:ext>
            </a:extLst>
          </p:cNvPr>
          <p:cNvSpPr txBox="1">
            <a:spLocks/>
          </p:cNvSpPr>
          <p:nvPr/>
        </p:nvSpPr>
        <p:spPr>
          <a:xfrm>
            <a:off x="313760" y="1504270"/>
            <a:ext cx="10515600" cy="695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chemeClr val="bg1"/>
                </a:solidFill>
              </a:rPr>
              <a:t>DATOS DE ENTRADA</a:t>
            </a:r>
          </a:p>
        </p:txBody>
      </p:sp>
      <p:pic>
        <p:nvPicPr>
          <p:cNvPr id="19" name="Imagen 18">
            <a:extLst>
              <a:ext uri="{FF2B5EF4-FFF2-40B4-BE49-F238E27FC236}">
                <a16:creationId xmlns:a16="http://schemas.microsoft.com/office/drawing/2014/main" id="{350BFBCB-8FCD-E416-5E34-91160C5179F7}"/>
              </a:ext>
            </a:extLst>
          </p:cNvPr>
          <p:cNvPicPr>
            <a:picLocks noChangeAspect="1"/>
          </p:cNvPicPr>
          <p:nvPr/>
        </p:nvPicPr>
        <p:blipFill>
          <a:blip r:embed="rId4"/>
          <a:stretch>
            <a:fillRect/>
          </a:stretch>
        </p:blipFill>
        <p:spPr>
          <a:xfrm>
            <a:off x="982373" y="2483835"/>
            <a:ext cx="2619244" cy="3190520"/>
          </a:xfrm>
          <a:prstGeom prst="rect">
            <a:avLst/>
          </a:prstGeom>
        </p:spPr>
      </p:pic>
      <p:pic>
        <p:nvPicPr>
          <p:cNvPr id="21" name="Imagen 20">
            <a:extLst>
              <a:ext uri="{FF2B5EF4-FFF2-40B4-BE49-F238E27FC236}">
                <a16:creationId xmlns:a16="http://schemas.microsoft.com/office/drawing/2014/main" id="{3ECEE479-1A7B-B940-9BF9-E36E38DAA6CC}"/>
              </a:ext>
            </a:extLst>
          </p:cNvPr>
          <p:cNvPicPr>
            <a:picLocks noChangeAspect="1"/>
          </p:cNvPicPr>
          <p:nvPr/>
        </p:nvPicPr>
        <p:blipFill>
          <a:blip r:embed="rId5"/>
          <a:stretch>
            <a:fillRect/>
          </a:stretch>
        </p:blipFill>
        <p:spPr>
          <a:xfrm>
            <a:off x="4348837" y="2483835"/>
            <a:ext cx="7038072" cy="1487005"/>
          </a:xfrm>
          <a:prstGeom prst="rect">
            <a:avLst/>
          </a:prstGeom>
        </p:spPr>
      </p:pic>
      <p:pic>
        <p:nvPicPr>
          <p:cNvPr id="23" name="Imagen 22" descr="\documentclass{article}&#10;\usepackage{amsmath}&#10;\usepackage{xcolor}&#10;\pagestyle{empty}&#10;&#10;\setlength{\parindent}{0pt} % Eliminar la indentación de todos los párrafos&#10;&#10;\begin{document}&#10;&#10;{\color{white}&#10;Raw data&#10;\end{document}&#10;" title="IguanaTex Bitmap Display">
            <a:extLst>
              <a:ext uri="{FF2B5EF4-FFF2-40B4-BE49-F238E27FC236}">
                <a16:creationId xmlns:a16="http://schemas.microsoft.com/office/drawing/2014/main" id="{2DAC60A6-E6ED-96CA-F584-180164F5E48B}"/>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348837" y="4114796"/>
            <a:ext cx="1398820" cy="240201"/>
          </a:xfrm>
          <a:prstGeom prst="rect">
            <a:avLst/>
          </a:prstGeom>
        </p:spPr>
      </p:pic>
      <p:pic>
        <p:nvPicPr>
          <p:cNvPr id="28" name="Imagen 27" descr="\documentclass{article}&#10;\usepackage{amsmath}&#10;\usepackage{xcolor}&#10;\pagestyle{empty}&#10;&#10;\setlength{\parindent}{0pt} % Eliminar la indentación de todos los párrafos&#10;&#10;\begin{document}&#10;&#10;{\color{white}&#10;Fixed parameters [1]&#10;\end{document}&#10;" title="IguanaTex Bitmap Display">
            <a:extLst>
              <a:ext uri="{FF2B5EF4-FFF2-40B4-BE49-F238E27FC236}">
                <a16:creationId xmlns:a16="http://schemas.microsoft.com/office/drawing/2014/main" id="{D0584F12-30A4-1BF3-D6BE-7D6F2A35C583}"/>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82373" y="5818311"/>
            <a:ext cx="2971780" cy="337739"/>
          </a:xfrm>
          <a:prstGeom prst="rect">
            <a:avLst/>
          </a:prstGeom>
        </p:spPr>
      </p:pic>
      <p:sp>
        <p:nvSpPr>
          <p:cNvPr id="29" name="Marcador de número de diapositiva 21">
            <a:extLst>
              <a:ext uri="{FF2B5EF4-FFF2-40B4-BE49-F238E27FC236}">
                <a16:creationId xmlns:a16="http://schemas.microsoft.com/office/drawing/2014/main" id="{4DADC690-4703-DE4A-BCAC-F3EB846CE351}"/>
              </a:ext>
            </a:extLst>
          </p:cNvPr>
          <p:cNvSpPr>
            <a:spLocks noGrp="1"/>
          </p:cNvSpPr>
          <p:nvPr>
            <p:ph type="sldNum" sz="quarter" idx="12"/>
          </p:nvPr>
        </p:nvSpPr>
        <p:spPr>
          <a:xfrm>
            <a:off x="8610600" y="6356350"/>
            <a:ext cx="2743200" cy="365125"/>
          </a:xfrm>
        </p:spPr>
        <p:txBody>
          <a:bodyPr/>
          <a:lstStyle/>
          <a:p>
            <a:fld id="{F595C762-7B44-46CF-ACBC-01E52F6E11B4}" type="slidenum">
              <a:rPr lang="es-CO" smtClean="0"/>
              <a:pPr/>
              <a:t>13</a:t>
            </a:fld>
            <a:endParaRPr lang="es-CO"/>
          </a:p>
        </p:txBody>
      </p:sp>
    </p:spTree>
    <p:extLst>
      <p:ext uri="{BB962C8B-B14F-4D97-AF65-F5344CB8AC3E}">
        <p14:creationId xmlns:p14="http://schemas.microsoft.com/office/powerpoint/2010/main" val="345936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6" name="Título 1 1">
            <a:extLst>
              <a:ext uri="{FF2B5EF4-FFF2-40B4-BE49-F238E27FC236}">
                <a16:creationId xmlns:a16="http://schemas.microsoft.com/office/drawing/2014/main" id="{273D5E5E-9F0D-D777-4FCB-B894DD564E76}"/>
              </a:ext>
            </a:extLst>
          </p:cNvPr>
          <p:cNvSpPr txBox="1">
            <a:spLocks/>
          </p:cNvSpPr>
          <p:nvPr/>
        </p:nvSpPr>
        <p:spPr>
          <a:xfrm>
            <a:off x="388404" y="1787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5. IMÁGENES DE ENTRADA Y SALIDA</a:t>
            </a:r>
            <a:endParaRPr lang="es-CO" sz="3200" dirty="0">
              <a:solidFill>
                <a:schemeClr val="bg1"/>
              </a:solidFill>
            </a:endParaRPr>
          </a:p>
        </p:txBody>
      </p:sp>
      <p:sp>
        <p:nvSpPr>
          <p:cNvPr id="2" name="Marcador de número de diapositiva 21">
            <a:extLst>
              <a:ext uri="{FF2B5EF4-FFF2-40B4-BE49-F238E27FC236}">
                <a16:creationId xmlns:a16="http://schemas.microsoft.com/office/drawing/2014/main" id="{967C20C9-A8C8-96C9-2881-2529E77F80E0}"/>
              </a:ext>
            </a:extLst>
          </p:cNvPr>
          <p:cNvSpPr>
            <a:spLocks noGrp="1"/>
          </p:cNvSpPr>
          <p:nvPr>
            <p:ph type="sldNum" sz="quarter" idx="12"/>
          </p:nvPr>
        </p:nvSpPr>
        <p:spPr>
          <a:xfrm>
            <a:off x="8610600" y="6356350"/>
            <a:ext cx="2743200" cy="365125"/>
          </a:xfrm>
        </p:spPr>
        <p:txBody>
          <a:bodyPr/>
          <a:lstStyle/>
          <a:p>
            <a:fld id="{F595C762-7B44-46CF-ACBC-01E52F6E11B4}" type="slidenum">
              <a:rPr lang="es-CO" smtClean="0"/>
              <a:pPr/>
              <a:t>14</a:t>
            </a:fld>
            <a:endParaRPr lang="es-CO"/>
          </a:p>
        </p:txBody>
      </p:sp>
      <p:pic>
        <p:nvPicPr>
          <p:cNvPr id="4" name="Imagen 3">
            <a:extLst>
              <a:ext uri="{FF2B5EF4-FFF2-40B4-BE49-F238E27FC236}">
                <a16:creationId xmlns:a16="http://schemas.microsoft.com/office/drawing/2014/main" id="{24D85623-0A3F-79A1-9C66-C99C271E96AC}"/>
              </a:ext>
            </a:extLst>
          </p:cNvPr>
          <p:cNvPicPr>
            <a:picLocks noChangeAspect="1"/>
          </p:cNvPicPr>
          <p:nvPr/>
        </p:nvPicPr>
        <p:blipFill>
          <a:blip r:embed="rId2"/>
          <a:stretch>
            <a:fillRect/>
          </a:stretch>
        </p:blipFill>
        <p:spPr>
          <a:xfrm>
            <a:off x="1387734" y="1504270"/>
            <a:ext cx="9416531" cy="4990820"/>
          </a:xfrm>
          <a:prstGeom prst="rect">
            <a:avLst/>
          </a:prstGeom>
        </p:spPr>
      </p:pic>
    </p:spTree>
    <p:extLst>
      <p:ext uri="{BB962C8B-B14F-4D97-AF65-F5344CB8AC3E}">
        <p14:creationId xmlns:p14="http://schemas.microsoft.com/office/powerpoint/2010/main" val="422827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6" name="Título 1 1">
            <a:extLst>
              <a:ext uri="{FF2B5EF4-FFF2-40B4-BE49-F238E27FC236}">
                <a16:creationId xmlns:a16="http://schemas.microsoft.com/office/drawing/2014/main" id="{273D5E5E-9F0D-D777-4FCB-B894DD564E76}"/>
              </a:ext>
            </a:extLst>
          </p:cNvPr>
          <p:cNvSpPr txBox="1">
            <a:spLocks/>
          </p:cNvSpPr>
          <p:nvPr/>
        </p:nvSpPr>
        <p:spPr>
          <a:xfrm>
            <a:off x="388404" y="1787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5. IMPLEMENTACIÓN DEL ALGORITMO</a:t>
            </a:r>
            <a:endParaRPr lang="es-CO" sz="3200" dirty="0">
              <a:solidFill>
                <a:schemeClr val="bg1"/>
              </a:solidFill>
            </a:endParaRPr>
          </a:p>
        </p:txBody>
      </p:sp>
      <p:sp>
        <p:nvSpPr>
          <p:cNvPr id="11" name="Título 1 2">
            <a:extLst>
              <a:ext uri="{FF2B5EF4-FFF2-40B4-BE49-F238E27FC236}">
                <a16:creationId xmlns:a16="http://schemas.microsoft.com/office/drawing/2014/main" id="{6BF7600B-5FBC-3585-DB24-104E37E52FA8}"/>
              </a:ext>
            </a:extLst>
          </p:cNvPr>
          <p:cNvSpPr txBox="1">
            <a:spLocks/>
          </p:cNvSpPr>
          <p:nvPr/>
        </p:nvSpPr>
        <p:spPr>
          <a:xfrm>
            <a:off x="313760" y="1504270"/>
            <a:ext cx="10515600" cy="695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chemeClr val="bg1"/>
                </a:solidFill>
              </a:rPr>
              <a:t>PSEUDOCÓDIGO INFORMAL</a:t>
            </a:r>
          </a:p>
        </p:txBody>
      </p:sp>
      <p:sp>
        <p:nvSpPr>
          <p:cNvPr id="2" name="Marcador de número de diapositiva 21">
            <a:extLst>
              <a:ext uri="{FF2B5EF4-FFF2-40B4-BE49-F238E27FC236}">
                <a16:creationId xmlns:a16="http://schemas.microsoft.com/office/drawing/2014/main" id="{967C20C9-A8C8-96C9-2881-2529E77F80E0}"/>
              </a:ext>
            </a:extLst>
          </p:cNvPr>
          <p:cNvSpPr>
            <a:spLocks noGrp="1"/>
          </p:cNvSpPr>
          <p:nvPr>
            <p:ph type="sldNum" sz="quarter" idx="12"/>
          </p:nvPr>
        </p:nvSpPr>
        <p:spPr>
          <a:xfrm>
            <a:off x="8610600" y="6356350"/>
            <a:ext cx="2743200" cy="365125"/>
          </a:xfrm>
        </p:spPr>
        <p:txBody>
          <a:bodyPr/>
          <a:lstStyle/>
          <a:p>
            <a:fld id="{F595C762-7B44-46CF-ACBC-01E52F6E11B4}" type="slidenum">
              <a:rPr lang="es-CO" smtClean="0"/>
              <a:pPr/>
              <a:t>15</a:t>
            </a:fld>
            <a:endParaRPr lang="es-CO"/>
          </a:p>
        </p:txBody>
      </p:sp>
      <p:grpSp>
        <p:nvGrpSpPr>
          <p:cNvPr id="4" name="Grupo 3">
            <a:extLst>
              <a:ext uri="{FF2B5EF4-FFF2-40B4-BE49-F238E27FC236}">
                <a16:creationId xmlns:a16="http://schemas.microsoft.com/office/drawing/2014/main" id="{A8FBB1A0-E695-17E5-9B6F-04F930527E7C}"/>
              </a:ext>
            </a:extLst>
          </p:cNvPr>
          <p:cNvGrpSpPr/>
          <p:nvPr/>
        </p:nvGrpSpPr>
        <p:grpSpPr>
          <a:xfrm>
            <a:off x="538414" y="1147131"/>
            <a:ext cx="11653586" cy="6051550"/>
            <a:chOff x="401965" y="627743"/>
            <a:chExt cx="11653586" cy="6051550"/>
          </a:xfrm>
        </p:grpSpPr>
        <p:pic>
          <p:nvPicPr>
            <p:cNvPr id="5" name="Imagen 4" descr="Un dibujo de un pizarrón&#10;&#10;Descripción generada automáticamente con confianza baja">
              <a:extLst>
                <a:ext uri="{FF2B5EF4-FFF2-40B4-BE49-F238E27FC236}">
                  <a16:creationId xmlns:a16="http://schemas.microsoft.com/office/drawing/2014/main" id="{433F8348-3544-EB56-D9B7-D5FE6D50E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717" y="627743"/>
              <a:ext cx="8708327" cy="6051550"/>
            </a:xfrm>
            <a:prstGeom prst="rect">
              <a:avLst/>
            </a:prstGeom>
          </p:spPr>
        </p:pic>
        <p:sp>
          <p:nvSpPr>
            <p:cNvPr id="7" name="CuadroTexto 6">
              <a:extLst>
                <a:ext uri="{FF2B5EF4-FFF2-40B4-BE49-F238E27FC236}">
                  <a16:creationId xmlns:a16="http://schemas.microsoft.com/office/drawing/2014/main" id="{29DC0434-B5A4-ABC0-1A78-0D14EA29D6B7}"/>
                </a:ext>
              </a:extLst>
            </p:cNvPr>
            <p:cNvSpPr txBox="1"/>
            <p:nvPr/>
          </p:nvSpPr>
          <p:spPr>
            <a:xfrm>
              <a:off x="5376068" y="5202410"/>
              <a:ext cx="1805623" cy="461665"/>
            </a:xfrm>
            <a:prstGeom prst="rect">
              <a:avLst/>
            </a:prstGeom>
            <a:noFill/>
          </p:spPr>
          <p:txBody>
            <a:bodyPr wrap="none" rtlCol="0">
              <a:spAutoFit/>
            </a:bodyPr>
            <a:lstStyle/>
            <a:p>
              <a:r>
                <a:rPr lang="es-CO" sz="2400">
                  <a:solidFill>
                    <a:schemeClr val="bg1"/>
                  </a:solidFill>
                  <a:latin typeface="+mj-lt"/>
                </a:rPr>
                <a:t>PROPAGADOR</a:t>
              </a:r>
              <a:endParaRPr lang="es-CO">
                <a:solidFill>
                  <a:schemeClr val="bg1"/>
                </a:solidFill>
                <a:latin typeface="+mj-lt"/>
              </a:endParaRPr>
            </a:p>
          </p:txBody>
        </p:sp>
        <p:sp>
          <p:nvSpPr>
            <p:cNvPr id="8" name="CuadroTexto 7">
              <a:extLst>
                <a:ext uri="{FF2B5EF4-FFF2-40B4-BE49-F238E27FC236}">
                  <a16:creationId xmlns:a16="http://schemas.microsoft.com/office/drawing/2014/main" id="{2F2E91CF-7039-ACC1-9A42-F229E0975469}"/>
                </a:ext>
              </a:extLst>
            </p:cNvPr>
            <p:cNvSpPr txBox="1"/>
            <p:nvPr/>
          </p:nvSpPr>
          <p:spPr>
            <a:xfrm>
              <a:off x="4003041" y="2489200"/>
              <a:ext cx="1524000" cy="738664"/>
            </a:xfrm>
            <a:prstGeom prst="rect">
              <a:avLst/>
            </a:prstGeom>
            <a:noFill/>
          </p:spPr>
          <p:txBody>
            <a:bodyPr wrap="square" rtlCol="0">
              <a:spAutoFit/>
            </a:bodyPr>
            <a:lstStyle/>
            <a:p>
              <a:pPr algn="ctr"/>
              <a:r>
                <a:rPr lang="es-CO" sz="1400">
                  <a:solidFill>
                    <a:schemeClr val="bg1"/>
                  </a:solidFill>
                </a:rPr>
                <a:t>Integral de convolución de Rayleigh</a:t>
              </a:r>
            </a:p>
          </p:txBody>
        </p:sp>
        <p:sp>
          <p:nvSpPr>
            <p:cNvPr id="9" name="CuadroTexto 8">
              <a:extLst>
                <a:ext uri="{FF2B5EF4-FFF2-40B4-BE49-F238E27FC236}">
                  <a16:creationId xmlns:a16="http://schemas.microsoft.com/office/drawing/2014/main" id="{79ECF104-2583-60CC-0303-D50217C063F1}"/>
                </a:ext>
              </a:extLst>
            </p:cNvPr>
            <p:cNvSpPr txBox="1"/>
            <p:nvPr/>
          </p:nvSpPr>
          <p:spPr>
            <a:xfrm>
              <a:off x="1717041" y="4511034"/>
              <a:ext cx="6096000" cy="307777"/>
            </a:xfrm>
            <a:prstGeom prst="rect">
              <a:avLst/>
            </a:prstGeom>
            <a:noFill/>
          </p:spPr>
          <p:txBody>
            <a:bodyPr wrap="square">
              <a:spAutoFit/>
            </a:bodyPr>
            <a:lstStyle/>
            <a:p>
              <a:pPr algn="ctr"/>
              <a:r>
                <a:rPr lang="es-CO" sz="1400">
                  <a:solidFill>
                    <a:schemeClr val="bg1"/>
                  </a:solidFill>
                </a:rPr>
                <a:t>Producto</a:t>
              </a:r>
              <a:endParaRPr lang="es-CO" sz="1800">
                <a:solidFill>
                  <a:schemeClr val="bg1"/>
                </a:solidFill>
              </a:endParaRPr>
            </a:p>
          </p:txBody>
        </p:sp>
        <p:pic>
          <p:nvPicPr>
            <p:cNvPr id="10" name="Imagen 9">
              <a:extLst>
                <a:ext uri="{FF2B5EF4-FFF2-40B4-BE49-F238E27FC236}">
                  <a16:creationId xmlns:a16="http://schemas.microsoft.com/office/drawing/2014/main" id="{57FAD91D-23AD-0A6F-670A-41C2863FF88C}"/>
                </a:ext>
              </a:extLst>
            </p:cNvPr>
            <p:cNvPicPr>
              <a:picLocks noChangeAspect="1"/>
            </p:cNvPicPr>
            <p:nvPr/>
          </p:nvPicPr>
          <p:blipFill rotWithShape="1">
            <a:blip r:embed="rId3"/>
            <a:srcRect l="42107" t="-14718" r="40378" b="11045"/>
            <a:stretch/>
          </p:blipFill>
          <p:spPr>
            <a:xfrm>
              <a:off x="880475" y="3282447"/>
              <a:ext cx="1910080" cy="936554"/>
            </a:xfrm>
            <a:prstGeom prst="rect">
              <a:avLst/>
            </a:prstGeom>
          </p:spPr>
        </p:pic>
        <p:pic>
          <p:nvPicPr>
            <p:cNvPr id="12" name="Imagen 11">
              <a:extLst>
                <a:ext uri="{FF2B5EF4-FFF2-40B4-BE49-F238E27FC236}">
                  <a16:creationId xmlns:a16="http://schemas.microsoft.com/office/drawing/2014/main" id="{11E0C69F-CCF9-3C28-5119-0F2F9C005C54}"/>
                </a:ext>
              </a:extLst>
            </p:cNvPr>
            <p:cNvPicPr>
              <a:picLocks noChangeAspect="1"/>
            </p:cNvPicPr>
            <p:nvPr/>
          </p:nvPicPr>
          <p:blipFill rotWithShape="1">
            <a:blip r:embed="rId4"/>
            <a:srcRect l="40319" t="-3124" r="37591" b="6062"/>
            <a:stretch/>
          </p:blipFill>
          <p:spPr>
            <a:xfrm>
              <a:off x="9482506" y="2464618"/>
              <a:ext cx="2573045" cy="936554"/>
            </a:xfrm>
            <a:prstGeom prst="rect">
              <a:avLst/>
            </a:prstGeom>
          </p:spPr>
        </p:pic>
        <p:sp>
          <p:nvSpPr>
            <p:cNvPr id="13" name="CuadroTexto 12">
              <a:extLst>
                <a:ext uri="{FF2B5EF4-FFF2-40B4-BE49-F238E27FC236}">
                  <a16:creationId xmlns:a16="http://schemas.microsoft.com/office/drawing/2014/main" id="{88EAA781-0AB9-6853-307A-8B13F6915A17}"/>
                </a:ext>
              </a:extLst>
            </p:cNvPr>
            <p:cNvSpPr txBox="1"/>
            <p:nvPr/>
          </p:nvSpPr>
          <p:spPr>
            <a:xfrm>
              <a:off x="401965" y="2721436"/>
              <a:ext cx="1949573" cy="338554"/>
            </a:xfrm>
            <a:prstGeom prst="rect">
              <a:avLst/>
            </a:prstGeom>
            <a:noFill/>
          </p:spPr>
          <p:txBody>
            <a:bodyPr wrap="none" rtlCol="0">
              <a:spAutoFit/>
            </a:bodyPr>
            <a:lstStyle/>
            <a:p>
              <a:r>
                <a:rPr lang="es-CO" sz="1600" i="1">
                  <a:solidFill>
                    <a:schemeClr val="bg1"/>
                  </a:solidFill>
                </a:rPr>
                <a:t>Análisis pre Fourier</a:t>
              </a:r>
            </a:p>
          </p:txBody>
        </p:sp>
        <p:sp>
          <p:nvSpPr>
            <p:cNvPr id="14" name="CuadroTexto 13">
              <a:extLst>
                <a:ext uri="{FF2B5EF4-FFF2-40B4-BE49-F238E27FC236}">
                  <a16:creationId xmlns:a16="http://schemas.microsoft.com/office/drawing/2014/main" id="{BEE39391-13D1-9822-A971-D25DE2FB0B7E}"/>
                </a:ext>
              </a:extLst>
            </p:cNvPr>
            <p:cNvSpPr txBox="1"/>
            <p:nvPr/>
          </p:nvSpPr>
          <p:spPr>
            <a:xfrm>
              <a:off x="9864243" y="3700172"/>
              <a:ext cx="1537600" cy="338554"/>
            </a:xfrm>
            <a:prstGeom prst="rect">
              <a:avLst/>
            </a:prstGeom>
            <a:noFill/>
          </p:spPr>
          <p:txBody>
            <a:bodyPr wrap="none" rtlCol="0">
              <a:spAutoFit/>
            </a:bodyPr>
            <a:lstStyle/>
            <a:p>
              <a:r>
                <a:rPr lang="es-CO" sz="1600" i="1">
                  <a:solidFill>
                    <a:schemeClr val="bg1"/>
                  </a:solidFill>
                </a:rPr>
                <a:t>Regularización</a:t>
              </a:r>
            </a:p>
          </p:txBody>
        </p:sp>
      </p:grpSp>
    </p:spTree>
    <p:extLst>
      <p:ext uri="{BB962C8B-B14F-4D97-AF65-F5344CB8AC3E}">
        <p14:creationId xmlns:p14="http://schemas.microsoft.com/office/powerpoint/2010/main" val="3157768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ED13C2EA-85A6-D068-05F5-2F5C3D932C89}"/>
              </a:ext>
            </a:extLst>
          </p:cNvPr>
          <p:cNvSpPr txBox="1">
            <a:spLocks/>
          </p:cNvSpPr>
          <p:nvPr/>
        </p:nvSpPr>
        <p:spPr>
          <a:xfrm>
            <a:off x="388404" y="1787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6. ESTADO DE AVANCE</a:t>
            </a:r>
            <a:endParaRPr lang="es-CO" sz="3200" dirty="0">
              <a:solidFill>
                <a:schemeClr val="bg1"/>
              </a:solidFill>
            </a:endParaRPr>
          </a:p>
        </p:txBody>
      </p:sp>
      <p:sp>
        <p:nvSpPr>
          <p:cNvPr id="9" name="Marcador de número de diapositiva 8">
            <a:extLst>
              <a:ext uri="{FF2B5EF4-FFF2-40B4-BE49-F238E27FC236}">
                <a16:creationId xmlns:a16="http://schemas.microsoft.com/office/drawing/2014/main" id="{6B4776BC-613B-9823-94CF-AF098F0EF6E0}"/>
              </a:ext>
            </a:extLst>
          </p:cNvPr>
          <p:cNvSpPr>
            <a:spLocks noGrp="1"/>
          </p:cNvSpPr>
          <p:nvPr>
            <p:ph type="sldNum" sz="quarter" idx="12"/>
          </p:nvPr>
        </p:nvSpPr>
        <p:spPr/>
        <p:txBody>
          <a:bodyPr/>
          <a:lstStyle/>
          <a:p>
            <a:fld id="{F595C762-7B44-46CF-ACBC-01E52F6E11B4}" type="slidenum">
              <a:rPr lang="es-CO" smtClean="0"/>
              <a:pPr/>
              <a:t>16</a:t>
            </a:fld>
            <a:endParaRPr lang="es-CO"/>
          </a:p>
        </p:txBody>
      </p:sp>
      <p:grpSp>
        <p:nvGrpSpPr>
          <p:cNvPr id="7" name="Grupo 6">
            <a:extLst>
              <a:ext uri="{FF2B5EF4-FFF2-40B4-BE49-F238E27FC236}">
                <a16:creationId xmlns:a16="http://schemas.microsoft.com/office/drawing/2014/main" id="{9F9882E0-7161-874F-B9D6-CA8F7B918A04}"/>
              </a:ext>
            </a:extLst>
          </p:cNvPr>
          <p:cNvGrpSpPr/>
          <p:nvPr/>
        </p:nvGrpSpPr>
        <p:grpSpPr>
          <a:xfrm>
            <a:off x="242596" y="1228023"/>
            <a:ext cx="11537035" cy="5075241"/>
            <a:chOff x="242596" y="1228023"/>
            <a:chExt cx="11537035" cy="5075241"/>
          </a:xfrm>
        </p:grpSpPr>
        <p:pic>
          <p:nvPicPr>
            <p:cNvPr id="3" name="Imagen 2">
              <a:extLst>
                <a:ext uri="{FF2B5EF4-FFF2-40B4-BE49-F238E27FC236}">
                  <a16:creationId xmlns:a16="http://schemas.microsoft.com/office/drawing/2014/main" id="{22AABA7E-71E9-865C-C9BF-B198DA445A04}"/>
                </a:ext>
              </a:extLst>
            </p:cNvPr>
            <p:cNvPicPr>
              <a:picLocks noChangeAspect="1"/>
            </p:cNvPicPr>
            <p:nvPr/>
          </p:nvPicPr>
          <p:blipFill rotWithShape="1">
            <a:blip r:embed="rId2"/>
            <a:srcRect t="295" b="1072"/>
            <a:stretch/>
          </p:blipFill>
          <p:spPr>
            <a:xfrm>
              <a:off x="388404" y="1418252"/>
              <a:ext cx="11391227" cy="4885012"/>
            </a:xfrm>
            <a:prstGeom prst="rect">
              <a:avLst/>
            </a:prstGeom>
          </p:spPr>
        </p:pic>
        <p:pic>
          <p:nvPicPr>
            <p:cNvPr id="5" name="Imagen 4">
              <a:extLst>
                <a:ext uri="{FF2B5EF4-FFF2-40B4-BE49-F238E27FC236}">
                  <a16:creationId xmlns:a16="http://schemas.microsoft.com/office/drawing/2014/main" id="{92DC645E-D7FD-B596-5B16-81AA6C1D3245}"/>
                </a:ext>
              </a:extLst>
            </p:cNvPr>
            <p:cNvPicPr>
              <a:picLocks noChangeAspect="1"/>
            </p:cNvPicPr>
            <p:nvPr/>
          </p:nvPicPr>
          <p:blipFill>
            <a:blip r:embed="rId3"/>
            <a:stretch>
              <a:fillRect/>
            </a:stretch>
          </p:blipFill>
          <p:spPr>
            <a:xfrm>
              <a:off x="242596" y="1228023"/>
              <a:ext cx="5010539" cy="409632"/>
            </a:xfrm>
            <a:prstGeom prst="rect">
              <a:avLst/>
            </a:prstGeom>
          </p:spPr>
        </p:pic>
      </p:grpSp>
    </p:spTree>
    <p:extLst>
      <p:ext uri="{BB962C8B-B14F-4D97-AF65-F5344CB8AC3E}">
        <p14:creationId xmlns:p14="http://schemas.microsoft.com/office/powerpoint/2010/main" val="1201489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16" name="Imagen 15" descr="Un dibujo de una persona&#10;&#10;Descripción generada automáticamente con confianza media">
            <a:extLst>
              <a:ext uri="{FF2B5EF4-FFF2-40B4-BE49-F238E27FC236}">
                <a16:creationId xmlns:a16="http://schemas.microsoft.com/office/drawing/2014/main" id="{38A8F2C7-0C71-5F8C-C9E6-8C295D6AA7F5}"/>
              </a:ext>
            </a:extLst>
          </p:cNvPr>
          <p:cNvPicPr>
            <a:picLocks noChangeAspect="1"/>
          </p:cNvPicPr>
          <p:nvPr/>
        </p:nvPicPr>
        <p:blipFill>
          <a:blip r:embed="rId3">
            <a:lum bright="70000" contrast="-70000"/>
            <a:alphaModFix amt="50000"/>
            <a:extLst>
              <a:ext uri="{28A0092B-C50C-407E-A947-70E740481C1C}">
                <a14:useLocalDpi xmlns:a14="http://schemas.microsoft.com/office/drawing/2010/main" val="0"/>
              </a:ext>
            </a:extLst>
          </a:blip>
          <a:stretch>
            <a:fillRect/>
          </a:stretch>
        </p:blipFill>
        <p:spPr>
          <a:xfrm>
            <a:off x="7140769" y="-136526"/>
            <a:ext cx="5051231" cy="7268845"/>
          </a:xfrm>
          <a:prstGeom prst="rect">
            <a:avLst/>
          </a:prstGeom>
        </p:spPr>
      </p:pic>
      <p:sp>
        <p:nvSpPr>
          <p:cNvPr id="6" name="Título 1">
            <a:extLst>
              <a:ext uri="{FF2B5EF4-FFF2-40B4-BE49-F238E27FC236}">
                <a16:creationId xmlns:a16="http://schemas.microsoft.com/office/drawing/2014/main" id="{ED13C2EA-85A6-D068-05F5-2F5C3D932C89}"/>
              </a:ext>
            </a:extLst>
          </p:cNvPr>
          <p:cNvSpPr txBox="1">
            <a:spLocks/>
          </p:cNvSpPr>
          <p:nvPr/>
        </p:nvSpPr>
        <p:spPr>
          <a:xfrm>
            <a:off x="388404" y="1787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6. ESTADO DE AVANCE</a:t>
            </a:r>
            <a:endParaRPr lang="es-CO" sz="3200" dirty="0">
              <a:solidFill>
                <a:schemeClr val="bg1"/>
              </a:solidFill>
            </a:endParaRPr>
          </a:p>
        </p:txBody>
      </p:sp>
      <p:sp>
        <p:nvSpPr>
          <p:cNvPr id="9" name="Marcador de número de diapositiva 8">
            <a:extLst>
              <a:ext uri="{FF2B5EF4-FFF2-40B4-BE49-F238E27FC236}">
                <a16:creationId xmlns:a16="http://schemas.microsoft.com/office/drawing/2014/main" id="{6B4776BC-613B-9823-94CF-AF098F0EF6E0}"/>
              </a:ext>
            </a:extLst>
          </p:cNvPr>
          <p:cNvSpPr>
            <a:spLocks noGrp="1"/>
          </p:cNvSpPr>
          <p:nvPr>
            <p:ph type="sldNum" sz="quarter" idx="12"/>
          </p:nvPr>
        </p:nvSpPr>
        <p:spPr/>
        <p:txBody>
          <a:bodyPr/>
          <a:lstStyle/>
          <a:p>
            <a:fld id="{F595C762-7B44-46CF-ACBC-01E52F6E11B4}" type="slidenum">
              <a:rPr lang="es-CO" smtClean="0"/>
              <a:pPr/>
              <a:t>17</a:t>
            </a:fld>
            <a:endParaRPr lang="es-CO"/>
          </a:p>
        </p:txBody>
      </p:sp>
      <p:pic>
        <p:nvPicPr>
          <p:cNvPr id="14" name="Imagen 13" descr="\documentclass{article}&#10;\usepackage{amsmath}&#10;\usepackage{xcolor}&#10;\pagestyle{empty}&#10;&#10;\setlength{\parindent}{0pt} % Eliminar la indentación de todos los párrafos&#10;&#10;\begin{document}&#10;&#10;{\color{white}&#10;&#10;\begin{enumerate}&#10;    \item En la práctica, la programación del método de Green es impráctica, ineficiente, y sumamente complicado sin conocer estas funciones de antemano.&#10;    \item \verb|MATLAB| cuenta con librerías muy especializadas para las transformadas y operaciones del álgebra lineal. En \verb|Python| existen varias librerías que hacen estas operaciones y estoy obteniendo resultados diferentes.&#10;    \item No se están teniendo en cuenta supresiones o filtrados, a diferencia de como se hace en [1].&#10;    \item Las métricas para el análisis de resultados de las imágenes son el ECM, el EAM y el coeficiente de correlación $C$, además de la complejidad algorítmica.&#10;\item La regularización por Machine Learning solo sirve para calibrar el parámetro $\lambda$.&#10;\end{enumerate}&#10;}&#10;\end{document}&#10;" title="IguanaTex Bitmap Display">
            <a:extLst>
              <a:ext uri="{FF2B5EF4-FFF2-40B4-BE49-F238E27FC236}">
                <a16:creationId xmlns:a16="http://schemas.microsoft.com/office/drawing/2014/main" id="{CE1B1F32-FB09-5248-7F37-2B92BFDE629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46377" y="1430746"/>
            <a:ext cx="10099246" cy="5108166"/>
          </a:xfrm>
          <a:prstGeom prst="rect">
            <a:avLst/>
          </a:prstGeom>
        </p:spPr>
      </p:pic>
    </p:spTree>
    <p:extLst>
      <p:ext uri="{BB962C8B-B14F-4D97-AF65-F5344CB8AC3E}">
        <p14:creationId xmlns:p14="http://schemas.microsoft.com/office/powerpoint/2010/main" val="3209494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E2C3562-85B5-B957-31B9-8BE5ACFDE129}"/>
              </a:ext>
            </a:extLst>
          </p:cNvPr>
          <p:cNvSpPr>
            <a:spLocks noGrp="1"/>
          </p:cNvSpPr>
          <p:nvPr>
            <p:ph type="sldNum" sz="quarter" idx="12"/>
          </p:nvPr>
        </p:nvSpPr>
        <p:spPr/>
        <p:txBody>
          <a:bodyPr/>
          <a:lstStyle/>
          <a:p>
            <a:fld id="{F595C762-7B44-46CF-ACBC-01E52F6E11B4}" type="slidenum">
              <a:rPr lang="es-CO" smtClean="0"/>
              <a:pPr/>
              <a:t>18</a:t>
            </a:fld>
            <a:endParaRPr lang="es-CO"/>
          </a:p>
        </p:txBody>
      </p:sp>
      <p:sp>
        <p:nvSpPr>
          <p:cNvPr id="5" name="Título 1">
            <a:extLst>
              <a:ext uri="{FF2B5EF4-FFF2-40B4-BE49-F238E27FC236}">
                <a16:creationId xmlns:a16="http://schemas.microsoft.com/office/drawing/2014/main" id="{39905D1B-99AE-F79D-40AC-50B1335BF7AE}"/>
              </a:ext>
            </a:extLst>
          </p:cNvPr>
          <p:cNvSpPr txBox="1">
            <a:spLocks/>
          </p:cNvSpPr>
          <p:nvPr/>
        </p:nvSpPr>
        <p:spPr>
          <a:xfrm>
            <a:off x="752298" y="2283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BIBLIOGRAFÍA</a:t>
            </a:r>
            <a:endParaRPr lang="es-CO" sz="3200" dirty="0">
              <a:solidFill>
                <a:schemeClr val="bg1"/>
              </a:solidFill>
            </a:endParaRPr>
          </a:p>
        </p:txBody>
      </p:sp>
      <p:pic>
        <p:nvPicPr>
          <p:cNvPr id="2" name="Gráfico 1">
            <a:extLst>
              <a:ext uri="{FF2B5EF4-FFF2-40B4-BE49-F238E27FC236}">
                <a16:creationId xmlns:a16="http://schemas.microsoft.com/office/drawing/2014/main" id="{65B32145-3A88-C2AB-74D0-7D7A1E02C9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0025" y="5486400"/>
            <a:ext cx="4324350" cy="1371600"/>
          </a:xfrm>
          <a:prstGeom prst="rect">
            <a:avLst/>
          </a:prstGeom>
        </p:spPr>
      </p:pic>
      <p:pic>
        <p:nvPicPr>
          <p:cNvPr id="7" name="Imagen 6" descr="Código QR&#10;&#10;Descripción generada automáticamente">
            <a:extLst>
              <a:ext uri="{FF2B5EF4-FFF2-40B4-BE49-F238E27FC236}">
                <a16:creationId xmlns:a16="http://schemas.microsoft.com/office/drawing/2014/main" id="{C48AAFAF-75F1-A60C-D3E7-338E1EF66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7712" y="1841422"/>
            <a:ext cx="3772313" cy="3772313"/>
          </a:xfrm>
          <a:prstGeom prst="rect">
            <a:avLst/>
          </a:prstGeom>
        </p:spPr>
      </p:pic>
      <p:pic>
        <p:nvPicPr>
          <p:cNvPr id="6" name="Imagen 5" descr="\documentclass{article}&#10;\usepackage{amsmath}&#10;\usepackage{xcolor}&#10;\pagestyle{empty}&#10;&#10;\setlength{\parindent}{0pt} % Eliminar la indentación de todos los párrafos&#10;&#10;\begin{document}&#10;&#10;{\color{white}&#10;En el README.md del repositorio https://github.com/thomas-martinod/proyecto-avanzado-1&#10;&#10;\end{document}&#10;" title="IguanaTex Bitmap Display">
            <a:extLst>
              <a:ext uri="{FF2B5EF4-FFF2-40B4-BE49-F238E27FC236}">
                <a16:creationId xmlns:a16="http://schemas.microsoft.com/office/drawing/2014/main" id="{7591BAC9-E2C8-5C7A-C00D-60FD280E00E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38200" y="1267663"/>
            <a:ext cx="10515599" cy="572493"/>
          </a:xfrm>
          <a:prstGeom prst="rect">
            <a:avLst/>
          </a:prstGeom>
        </p:spPr>
      </p:pic>
    </p:spTree>
    <p:extLst>
      <p:ext uri="{BB962C8B-B14F-4D97-AF65-F5344CB8AC3E}">
        <p14:creationId xmlns:p14="http://schemas.microsoft.com/office/powerpoint/2010/main" val="29734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70F80A-E52E-BF92-326E-59FFE1D35DE9}"/>
              </a:ext>
            </a:extLst>
          </p:cNvPr>
          <p:cNvSpPr>
            <a:spLocks noGrp="1"/>
          </p:cNvSpPr>
          <p:nvPr>
            <p:ph type="title"/>
          </p:nvPr>
        </p:nvSpPr>
        <p:spPr>
          <a:xfrm>
            <a:off x="388404" y="178707"/>
            <a:ext cx="10515600" cy="1325563"/>
          </a:xfrm>
        </p:spPr>
        <p:txBody>
          <a:bodyPr>
            <a:normAutofit/>
          </a:bodyPr>
          <a:lstStyle/>
          <a:p>
            <a:r>
              <a:rPr lang="es-CO" sz="4800" dirty="0">
                <a:solidFill>
                  <a:schemeClr val="bg1"/>
                </a:solidFill>
              </a:rPr>
              <a:t>CONTENIDOS</a:t>
            </a:r>
            <a:endParaRPr lang="es-CO" sz="3200" dirty="0">
              <a:solidFill>
                <a:schemeClr val="bg1"/>
              </a:solidFill>
            </a:endParaRPr>
          </a:p>
        </p:txBody>
      </p:sp>
      <p:sp>
        <p:nvSpPr>
          <p:cNvPr id="4" name="Marcador de número de diapositiva 3">
            <a:extLst>
              <a:ext uri="{FF2B5EF4-FFF2-40B4-BE49-F238E27FC236}">
                <a16:creationId xmlns:a16="http://schemas.microsoft.com/office/drawing/2014/main" id="{4840ED1E-F73E-6FE2-7E5E-8B54B6C6EAAD}"/>
              </a:ext>
            </a:extLst>
          </p:cNvPr>
          <p:cNvSpPr>
            <a:spLocks noGrp="1"/>
          </p:cNvSpPr>
          <p:nvPr>
            <p:ph type="sldNum" sz="quarter" idx="12"/>
          </p:nvPr>
        </p:nvSpPr>
        <p:spPr/>
        <p:txBody>
          <a:bodyPr/>
          <a:lstStyle/>
          <a:p>
            <a:fld id="{F595C762-7B44-46CF-ACBC-01E52F6E11B4}" type="slidenum">
              <a:rPr lang="es-CO" smtClean="0"/>
              <a:pPr/>
              <a:t>2</a:t>
            </a:fld>
            <a:endParaRPr lang="es-CO"/>
          </a:p>
        </p:txBody>
      </p:sp>
      <p:grpSp>
        <p:nvGrpSpPr>
          <p:cNvPr id="46" name="Grupo 45">
            <a:extLst>
              <a:ext uri="{FF2B5EF4-FFF2-40B4-BE49-F238E27FC236}">
                <a16:creationId xmlns:a16="http://schemas.microsoft.com/office/drawing/2014/main" id="{BB9F0FA8-7D23-3988-97AB-C8600AA24585}"/>
              </a:ext>
            </a:extLst>
          </p:cNvPr>
          <p:cNvGrpSpPr/>
          <p:nvPr/>
        </p:nvGrpSpPr>
        <p:grpSpPr>
          <a:xfrm>
            <a:off x="3035779" y="2032410"/>
            <a:ext cx="6248180" cy="3795800"/>
            <a:chOff x="3081336" y="1504270"/>
            <a:chExt cx="6248180" cy="3795800"/>
          </a:xfrm>
        </p:grpSpPr>
        <p:sp>
          <p:nvSpPr>
            <p:cNvPr id="26" name="Título 1">
              <a:extLst>
                <a:ext uri="{FF2B5EF4-FFF2-40B4-BE49-F238E27FC236}">
                  <a16:creationId xmlns:a16="http://schemas.microsoft.com/office/drawing/2014/main" id="{B4CF0DEB-EB7F-A313-CFC1-B8FCF6DDFA50}"/>
                </a:ext>
              </a:extLst>
            </p:cNvPr>
            <p:cNvSpPr txBox="1">
              <a:spLocks/>
            </p:cNvSpPr>
            <p:nvPr/>
          </p:nvSpPr>
          <p:spPr>
            <a:xfrm>
              <a:off x="3081337" y="1504270"/>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1.</a:t>
              </a:r>
              <a:endParaRPr lang="es-CO" sz="3200" dirty="0">
                <a:solidFill>
                  <a:schemeClr val="bg1"/>
                </a:solidFill>
              </a:endParaRPr>
            </a:p>
          </p:txBody>
        </p:sp>
        <p:sp>
          <p:nvSpPr>
            <p:cNvPr id="27" name="CuadroTexto 26">
              <a:extLst>
                <a:ext uri="{FF2B5EF4-FFF2-40B4-BE49-F238E27FC236}">
                  <a16:creationId xmlns:a16="http://schemas.microsoft.com/office/drawing/2014/main" id="{05F07B21-5923-E16F-34B7-869866280B60}"/>
                </a:ext>
              </a:extLst>
            </p:cNvPr>
            <p:cNvSpPr txBox="1"/>
            <p:nvPr/>
          </p:nvSpPr>
          <p:spPr>
            <a:xfrm>
              <a:off x="3621622" y="1767472"/>
              <a:ext cx="1912404" cy="461665"/>
            </a:xfrm>
            <a:prstGeom prst="rect">
              <a:avLst/>
            </a:prstGeom>
            <a:noFill/>
          </p:spPr>
          <p:txBody>
            <a:bodyPr wrap="square" rtlCol="0">
              <a:spAutoFit/>
            </a:bodyPr>
            <a:lstStyle/>
            <a:p>
              <a:r>
                <a:rPr lang="es-CO" sz="2400" dirty="0">
                  <a:solidFill>
                    <a:schemeClr val="bg1"/>
                  </a:solidFill>
                </a:rPr>
                <a:t>Resumen</a:t>
              </a:r>
            </a:p>
          </p:txBody>
        </p:sp>
        <p:sp>
          <p:nvSpPr>
            <p:cNvPr id="28" name="Título 1">
              <a:extLst>
                <a:ext uri="{FF2B5EF4-FFF2-40B4-BE49-F238E27FC236}">
                  <a16:creationId xmlns:a16="http://schemas.microsoft.com/office/drawing/2014/main" id="{620633AE-ED43-D33A-F757-021D69C8C21E}"/>
                </a:ext>
              </a:extLst>
            </p:cNvPr>
            <p:cNvSpPr txBox="1">
              <a:spLocks/>
            </p:cNvSpPr>
            <p:nvPr/>
          </p:nvSpPr>
          <p:spPr>
            <a:xfrm>
              <a:off x="3081337" y="2464062"/>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a:solidFill>
                    <a:schemeClr val="bg1"/>
                  </a:solidFill>
                </a:rPr>
                <a:t>2.</a:t>
              </a:r>
              <a:endParaRPr lang="es-CO" sz="3200">
                <a:solidFill>
                  <a:schemeClr val="bg1"/>
                </a:solidFill>
              </a:endParaRPr>
            </a:p>
          </p:txBody>
        </p:sp>
        <p:sp>
          <p:nvSpPr>
            <p:cNvPr id="29" name="CuadroTexto 28">
              <a:extLst>
                <a:ext uri="{FF2B5EF4-FFF2-40B4-BE49-F238E27FC236}">
                  <a16:creationId xmlns:a16="http://schemas.microsoft.com/office/drawing/2014/main" id="{20864179-75EF-0196-3D08-1DD29A653315}"/>
                </a:ext>
              </a:extLst>
            </p:cNvPr>
            <p:cNvSpPr txBox="1"/>
            <p:nvPr/>
          </p:nvSpPr>
          <p:spPr>
            <a:xfrm>
              <a:off x="3621621" y="2727264"/>
              <a:ext cx="2227099" cy="830997"/>
            </a:xfrm>
            <a:prstGeom prst="rect">
              <a:avLst/>
            </a:prstGeom>
            <a:noFill/>
          </p:spPr>
          <p:txBody>
            <a:bodyPr wrap="square" rtlCol="0">
              <a:spAutoFit/>
            </a:bodyPr>
            <a:lstStyle/>
            <a:p>
              <a:r>
                <a:rPr lang="es-CO" sz="2400" dirty="0">
                  <a:solidFill>
                    <a:schemeClr val="bg1"/>
                  </a:solidFill>
                </a:rPr>
                <a:t>Regularización por </a:t>
              </a:r>
              <a:r>
                <a:rPr lang="es-CO" sz="2400" i="1" dirty="0" err="1">
                  <a:solidFill>
                    <a:schemeClr val="bg1"/>
                  </a:solidFill>
                </a:rPr>
                <a:t>Sparcity</a:t>
              </a:r>
              <a:endParaRPr lang="es-CO" sz="2400" i="1" dirty="0">
                <a:solidFill>
                  <a:schemeClr val="bg1"/>
                </a:solidFill>
              </a:endParaRPr>
            </a:p>
          </p:txBody>
        </p:sp>
        <p:sp>
          <p:nvSpPr>
            <p:cNvPr id="30" name="Título 1">
              <a:extLst>
                <a:ext uri="{FF2B5EF4-FFF2-40B4-BE49-F238E27FC236}">
                  <a16:creationId xmlns:a16="http://schemas.microsoft.com/office/drawing/2014/main" id="{FB2B8808-E668-FC3B-09D0-F6A6B5F99535}"/>
                </a:ext>
              </a:extLst>
            </p:cNvPr>
            <p:cNvSpPr txBox="1">
              <a:spLocks/>
            </p:cNvSpPr>
            <p:nvPr/>
          </p:nvSpPr>
          <p:spPr>
            <a:xfrm>
              <a:off x="3081336" y="3581984"/>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a:solidFill>
                    <a:schemeClr val="bg1"/>
                  </a:solidFill>
                </a:rPr>
                <a:t>3.</a:t>
              </a:r>
              <a:endParaRPr lang="es-CO" sz="3200">
                <a:solidFill>
                  <a:schemeClr val="bg1"/>
                </a:solidFill>
              </a:endParaRPr>
            </a:p>
          </p:txBody>
        </p:sp>
        <p:sp>
          <p:nvSpPr>
            <p:cNvPr id="31" name="CuadroTexto 30">
              <a:extLst>
                <a:ext uri="{FF2B5EF4-FFF2-40B4-BE49-F238E27FC236}">
                  <a16:creationId xmlns:a16="http://schemas.microsoft.com/office/drawing/2014/main" id="{83BF612C-721E-5192-CE76-3CC28E9383C1}"/>
                </a:ext>
              </a:extLst>
            </p:cNvPr>
            <p:cNvSpPr txBox="1"/>
            <p:nvPr/>
          </p:nvSpPr>
          <p:spPr>
            <a:xfrm>
              <a:off x="3621620" y="3845186"/>
              <a:ext cx="2227099" cy="830997"/>
            </a:xfrm>
            <a:prstGeom prst="rect">
              <a:avLst/>
            </a:prstGeom>
            <a:noFill/>
          </p:spPr>
          <p:txBody>
            <a:bodyPr wrap="square" rtlCol="0">
              <a:spAutoFit/>
            </a:bodyPr>
            <a:lstStyle/>
            <a:p>
              <a:r>
                <a:rPr lang="es-CO" sz="2400" dirty="0">
                  <a:solidFill>
                    <a:schemeClr val="bg1"/>
                  </a:solidFill>
                </a:rPr>
                <a:t>Regularización por ML</a:t>
              </a:r>
            </a:p>
          </p:txBody>
        </p:sp>
        <p:sp>
          <p:nvSpPr>
            <p:cNvPr id="33" name="CuadroTexto 32">
              <a:extLst>
                <a:ext uri="{FF2B5EF4-FFF2-40B4-BE49-F238E27FC236}">
                  <a16:creationId xmlns:a16="http://schemas.microsoft.com/office/drawing/2014/main" id="{2EE7C975-23E6-22B7-96E0-ED9D1B4C3595}"/>
                </a:ext>
              </a:extLst>
            </p:cNvPr>
            <p:cNvSpPr txBox="1"/>
            <p:nvPr/>
          </p:nvSpPr>
          <p:spPr>
            <a:xfrm>
              <a:off x="3621620" y="4838405"/>
              <a:ext cx="2227099" cy="461665"/>
            </a:xfrm>
            <a:prstGeom prst="rect">
              <a:avLst/>
            </a:prstGeom>
            <a:noFill/>
          </p:spPr>
          <p:txBody>
            <a:bodyPr wrap="square" rtlCol="0">
              <a:spAutoFit/>
            </a:bodyPr>
            <a:lstStyle/>
            <a:p>
              <a:endParaRPr lang="es-CO" sz="2400" dirty="0">
                <a:solidFill>
                  <a:schemeClr val="bg1"/>
                </a:solidFill>
              </a:endParaRPr>
            </a:p>
          </p:txBody>
        </p:sp>
        <p:sp>
          <p:nvSpPr>
            <p:cNvPr id="36" name="Título 1">
              <a:extLst>
                <a:ext uri="{FF2B5EF4-FFF2-40B4-BE49-F238E27FC236}">
                  <a16:creationId xmlns:a16="http://schemas.microsoft.com/office/drawing/2014/main" id="{72A90466-B47C-779F-FB09-88017BE807B8}"/>
                </a:ext>
              </a:extLst>
            </p:cNvPr>
            <p:cNvSpPr txBox="1">
              <a:spLocks/>
            </p:cNvSpPr>
            <p:nvPr/>
          </p:nvSpPr>
          <p:spPr>
            <a:xfrm>
              <a:off x="6434395" y="1504270"/>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4.</a:t>
              </a:r>
              <a:endParaRPr lang="es-CO" sz="3200" dirty="0">
                <a:solidFill>
                  <a:schemeClr val="bg1"/>
                </a:solidFill>
              </a:endParaRPr>
            </a:p>
          </p:txBody>
        </p:sp>
        <p:sp>
          <p:nvSpPr>
            <p:cNvPr id="37" name="CuadroTexto 36">
              <a:extLst>
                <a:ext uri="{FF2B5EF4-FFF2-40B4-BE49-F238E27FC236}">
                  <a16:creationId xmlns:a16="http://schemas.microsoft.com/office/drawing/2014/main" id="{C003D2FA-0441-BD72-3FD7-887FAEECF5CC}"/>
                </a:ext>
              </a:extLst>
            </p:cNvPr>
            <p:cNvSpPr txBox="1"/>
            <p:nvPr/>
          </p:nvSpPr>
          <p:spPr>
            <a:xfrm>
              <a:off x="6974679" y="1767472"/>
              <a:ext cx="2227097" cy="830997"/>
            </a:xfrm>
            <a:prstGeom prst="rect">
              <a:avLst/>
            </a:prstGeom>
            <a:noFill/>
          </p:spPr>
          <p:txBody>
            <a:bodyPr wrap="square" rtlCol="0">
              <a:spAutoFit/>
            </a:bodyPr>
            <a:lstStyle/>
            <a:p>
              <a:r>
                <a:rPr lang="es-CO" sz="2400" dirty="0">
                  <a:solidFill>
                    <a:schemeClr val="bg1"/>
                  </a:solidFill>
                </a:rPr>
                <a:t>Regularización por Green</a:t>
              </a:r>
            </a:p>
          </p:txBody>
        </p:sp>
        <p:sp>
          <p:nvSpPr>
            <p:cNvPr id="38" name="Título 1">
              <a:extLst>
                <a:ext uri="{FF2B5EF4-FFF2-40B4-BE49-F238E27FC236}">
                  <a16:creationId xmlns:a16="http://schemas.microsoft.com/office/drawing/2014/main" id="{7DB387BE-CFA3-9933-0EFF-7CB964A86A9A}"/>
                </a:ext>
              </a:extLst>
            </p:cNvPr>
            <p:cNvSpPr txBox="1">
              <a:spLocks/>
            </p:cNvSpPr>
            <p:nvPr/>
          </p:nvSpPr>
          <p:spPr>
            <a:xfrm>
              <a:off x="6434395" y="2464062"/>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5.</a:t>
              </a:r>
              <a:endParaRPr lang="es-CO" sz="3200" dirty="0">
                <a:solidFill>
                  <a:schemeClr val="bg1"/>
                </a:solidFill>
              </a:endParaRPr>
            </a:p>
          </p:txBody>
        </p:sp>
        <p:sp>
          <p:nvSpPr>
            <p:cNvPr id="39" name="CuadroTexto 38">
              <a:extLst>
                <a:ext uri="{FF2B5EF4-FFF2-40B4-BE49-F238E27FC236}">
                  <a16:creationId xmlns:a16="http://schemas.microsoft.com/office/drawing/2014/main" id="{CFDD7A3B-3563-D076-4B8A-61656DE0EC08}"/>
                </a:ext>
              </a:extLst>
            </p:cNvPr>
            <p:cNvSpPr txBox="1"/>
            <p:nvPr/>
          </p:nvSpPr>
          <p:spPr>
            <a:xfrm>
              <a:off x="6974679" y="2727264"/>
              <a:ext cx="2354837" cy="830997"/>
            </a:xfrm>
            <a:prstGeom prst="rect">
              <a:avLst/>
            </a:prstGeom>
            <a:noFill/>
          </p:spPr>
          <p:txBody>
            <a:bodyPr wrap="square" rtlCol="0">
              <a:spAutoFit/>
            </a:bodyPr>
            <a:lstStyle/>
            <a:p>
              <a:r>
                <a:rPr lang="es-CO" sz="2400" dirty="0">
                  <a:solidFill>
                    <a:schemeClr val="bg1"/>
                  </a:solidFill>
                </a:rPr>
                <a:t>Implementación del algoritmo</a:t>
              </a:r>
            </a:p>
          </p:txBody>
        </p:sp>
        <p:sp>
          <p:nvSpPr>
            <p:cNvPr id="40" name="Título 1">
              <a:extLst>
                <a:ext uri="{FF2B5EF4-FFF2-40B4-BE49-F238E27FC236}">
                  <a16:creationId xmlns:a16="http://schemas.microsoft.com/office/drawing/2014/main" id="{7B3072DE-6CFD-9F58-0DB7-0BDE2C484C02}"/>
                </a:ext>
              </a:extLst>
            </p:cNvPr>
            <p:cNvSpPr txBox="1">
              <a:spLocks/>
            </p:cNvSpPr>
            <p:nvPr/>
          </p:nvSpPr>
          <p:spPr>
            <a:xfrm>
              <a:off x="6434394" y="3581984"/>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6.</a:t>
              </a:r>
              <a:endParaRPr lang="es-CO" sz="3200" dirty="0">
                <a:solidFill>
                  <a:schemeClr val="bg1"/>
                </a:solidFill>
              </a:endParaRPr>
            </a:p>
          </p:txBody>
        </p:sp>
        <p:sp>
          <p:nvSpPr>
            <p:cNvPr id="41" name="CuadroTexto 40">
              <a:extLst>
                <a:ext uri="{FF2B5EF4-FFF2-40B4-BE49-F238E27FC236}">
                  <a16:creationId xmlns:a16="http://schemas.microsoft.com/office/drawing/2014/main" id="{9A5E174F-C595-2D93-5BD3-87C90FE202A9}"/>
                </a:ext>
              </a:extLst>
            </p:cNvPr>
            <p:cNvSpPr txBox="1"/>
            <p:nvPr/>
          </p:nvSpPr>
          <p:spPr>
            <a:xfrm>
              <a:off x="6974678" y="3845186"/>
              <a:ext cx="2227099" cy="830997"/>
            </a:xfrm>
            <a:prstGeom prst="rect">
              <a:avLst/>
            </a:prstGeom>
            <a:noFill/>
          </p:spPr>
          <p:txBody>
            <a:bodyPr wrap="square" rtlCol="0">
              <a:spAutoFit/>
            </a:bodyPr>
            <a:lstStyle/>
            <a:p>
              <a:r>
                <a:rPr lang="es-CO" sz="2400" dirty="0">
                  <a:solidFill>
                    <a:schemeClr val="bg1"/>
                  </a:solidFill>
                </a:rPr>
                <a:t>Estado de Avance</a:t>
              </a:r>
            </a:p>
          </p:txBody>
        </p:sp>
      </p:grpSp>
    </p:spTree>
    <p:extLst>
      <p:ext uri="{BB962C8B-B14F-4D97-AF65-F5344CB8AC3E}">
        <p14:creationId xmlns:p14="http://schemas.microsoft.com/office/powerpoint/2010/main" val="193928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60BC3BEC-CC3C-9F5B-E994-55B83DF30F81}"/>
              </a:ext>
            </a:extLst>
          </p:cNvPr>
          <p:cNvSpPr>
            <a:spLocks noGrp="1"/>
          </p:cNvSpPr>
          <p:nvPr>
            <p:ph type="title"/>
          </p:nvPr>
        </p:nvSpPr>
        <p:spPr>
          <a:xfrm>
            <a:off x="388404" y="178707"/>
            <a:ext cx="10515600" cy="1325563"/>
          </a:xfrm>
        </p:spPr>
        <p:txBody>
          <a:bodyPr>
            <a:normAutofit/>
          </a:bodyPr>
          <a:lstStyle/>
          <a:p>
            <a:r>
              <a:rPr lang="es-CO" sz="4800" dirty="0">
                <a:solidFill>
                  <a:schemeClr val="bg1"/>
                </a:solidFill>
              </a:rPr>
              <a:t>1. RESUMEN</a:t>
            </a:r>
            <a:endParaRPr lang="es-CO" sz="3200" dirty="0">
              <a:solidFill>
                <a:schemeClr val="bg1"/>
              </a:solidFill>
            </a:endParaRPr>
          </a:p>
        </p:txBody>
      </p:sp>
      <p:sp>
        <p:nvSpPr>
          <p:cNvPr id="13" name="Marcador de número de diapositiva 12">
            <a:extLst>
              <a:ext uri="{FF2B5EF4-FFF2-40B4-BE49-F238E27FC236}">
                <a16:creationId xmlns:a16="http://schemas.microsoft.com/office/drawing/2014/main" id="{E60981D0-351C-21D0-82A8-C1515F2410F3}"/>
              </a:ext>
            </a:extLst>
          </p:cNvPr>
          <p:cNvSpPr>
            <a:spLocks noGrp="1"/>
          </p:cNvSpPr>
          <p:nvPr>
            <p:ph type="sldNum" sz="quarter" idx="12"/>
          </p:nvPr>
        </p:nvSpPr>
        <p:spPr/>
        <p:txBody>
          <a:bodyPr/>
          <a:lstStyle/>
          <a:p>
            <a:fld id="{F595C762-7B44-46CF-ACBC-01E52F6E11B4}" type="slidenum">
              <a:rPr lang="es-CO" smtClean="0"/>
              <a:pPr/>
              <a:t>3</a:t>
            </a:fld>
            <a:endParaRPr lang="es-CO"/>
          </a:p>
        </p:txBody>
      </p:sp>
      <p:sp>
        <p:nvSpPr>
          <p:cNvPr id="36" name="CuadroTexto 35">
            <a:extLst>
              <a:ext uri="{FF2B5EF4-FFF2-40B4-BE49-F238E27FC236}">
                <a16:creationId xmlns:a16="http://schemas.microsoft.com/office/drawing/2014/main" id="{04CEEFF3-6A99-86DD-11AB-0810BF2A2FAD}"/>
              </a:ext>
            </a:extLst>
          </p:cNvPr>
          <p:cNvSpPr txBox="1"/>
          <p:nvPr/>
        </p:nvSpPr>
        <p:spPr>
          <a:xfrm>
            <a:off x="388404" y="1127760"/>
            <a:ext cx="11551920" cy="707886"/>
          </a:xfrm>
          <a:prstGeom prst="rect">
            <a:avLst/>
          </a:prstGeom>
          <a:noFill/>
        </p:spPr>
        <p:txBody>
          <a:bodyPr wrap="square" rtlCol="0">
            <a:spAutoFit/>
          </a:bodyPr>
          <a:lstStyle/>
          <a:p>
            <a:r>
              <a:rPr lang="es-MX" sz="2000" dirty="0">
                <a:solidFill>
                  <a:schemeClr val="bg1"/>
                </a:solidFill>
              </a:rPr>
              <a:t>El problema inverso es generar la imagen del campo de presión acústica en la fuente a partir del holograma.</a:t>
            </a:r>
          </a:p>
        </p:txBody>
      </p:sp>
      <p:grpSp>
        <p:nvGrpSpPr>
          <p:cNvPr id="2" name="Grupo 1">
            <a:extLst>
              <a:ext uri="{FF2B5EF4-FFF2-40B4-BE49-F238E27FC236}">
                <a16:creationId xmlns:a16="http://schemas.microsoft.com/office/drawing/2014/main" id="{4FEBFE89-BF8B-788B-105D-C48764201D20}"/>
              </a:ext>
            </a:extLst>
          </p:cNvPr>
          <p:cNvGrpSpPr/>
          <p:nvPr/>
        </p:nvGrpSpPr>
        <p:grpSpPr>
          <a:xfrm>
            <a:off x="466362" y="1946695"/>
            <a:ext cx="10359684" cy="3879724"/>
            <a:chOff x="-104356" y="1828800"/>
            <a:chExt cx="11353800" cy="4252023"/>
          </a:xfrm>
        </p:grpSpPr>
        <p:pic>
          <p:nvPicPr>
            <p:cNvPr id="15" name="Imagen 14" descr="Imagen en blanco y negro&#10;&#10;Descripción generada automáticamente con confianza baja">
              <a:extLst>
                <a:ext uri="{FF2B5EF4-FFF2-40B4-BE49-F238E27FC236}">
                  <a16:creationId xmlns:a16="http://schemas.microsoft.com/office/drawing/2014/main" id="{44E77182-C40C-C4AD-5033-1D6724AF679F}"/>
                </a:ext>
              </a:extLst>
            </p:cNvPr>
            <p:cNvPicPr>
              <a:picLocks noChangeAspect="1"/>
            </p:cNvPicPr>
            <p:nvPr/>
          </p:nvPicPr>
          <p:blipFill rotWithShape="1">
            <a:blip r:embed="rId2">
              <a:extLst>
                <a:ext uri="{28A0092B-C50C-407E-A947-70E740481C1C}">
                  <a14:useLocalDpi xmlns:a14="http://schemas.microsoft.com/office/drawing/2010/main" val="0"/>
                </a:ext>
              </a:extLst>
            </a:blip>
            <a:srcRect t="22664" b="23444"/>
            <a:stretch/>
          </p:blipFill>
          <p:spPr>
            <a:xfrm>
              <a:off x="-104356" y="1828800"/>
              <a:ext cx="11353800" cy="4252023"/>
            </a:xfrm>
            <a:prstGeom prst="rect">
              <a:avLst/>
            </a:prstGeom>
          </p:spPr>
        </p:pic>
        <p:sp>
          <p:nvSpPr>
            <p:cNvPr id="16" name="CuadroTexto 15">
              <a:extLst>
                <a:ext uri="{FF2B5EF4-FFF2-40B4-BE49-F238E27FC236}">
                  <a16:creationId xmlns:a16="http://schemas.microsoft.com/office/drawing/2014/main" id="{0427EA72-2AA3-676E-D582-0AE2AD18CE33}"/>
                </a:ext>
              </a:extLst>
            </p:cNvPr>
            <p:cNvSpPr txBox="1"/>
            <p:nvPr/>
          </p:nvSpPr>
          <p:spPr>
            <a:xfrm>
              <a:off x="1003429" y="4917440"/>
              <a:ext cx="1954381" cy="400110"/>
            </a:xfrm>
            <a:prstGeom prst="rect">
              <a:avLst/>
            </a:prstGeom>
            <a:noFill/>
          </p:spPr>
          <p:txBody>
            <a:bodyPr wrap="none" rtlCol="0">
              <a:spAutoFit/>
            </a:bodyPr>
            <a:lstStyle/>
            <a:p>
              <a:r>
                <a:rPr lang="es-CO" sz="2000">
                  <a:solidFill>
                    <a:schemeClr val="bg1"/>
                  </a:solidFill>
                  <a:highlight>
                    <a:srgbClr val="985282"/>
                  </a:highlight>
                  <a:latin typeface="+mj-lt"/>
                </a:rPr>
                <a:t>FUENTE ACÚSTICA</a:t>
              </a:r>
            </a:p>
          </p:txBody>
        </p:sp>
        <p:sp>
          <p:nvSpPr>
            <p:cNvPr id="27" name="CuadroTexto 26">
              <a:extLst>
                <a:ext uri="{FF2B5EF4-FFF2-40B4-BE49-F238E27FC236}">
                  <a16:creationId xmlns:a16="http://schemas.microsoft.com/office/drawing/2014/main" id="{4425E644-B4D3-85CC-0F10-9BB660601AA9}"/>
                </a:ext>
              </a:extLst>
            </p:cNvPr>
            <p:cNvSpPr txBox="1"/>
            <p:nvPr/>
          </p:nvSpPr>
          <p:spPr>
            <a:xfrm>
              <a:off x="7485932" y="3144868"/>
              <a:ext cx="2441694" cy="369332"/>
            </a:xfrm>
            <a:prstGeom prst="rect">
              <a:avLst/>
            </a:prstGeom>
            <a:noFill/>
          </p:spPr>
          <p:txBody>
            <a:bodyPr wrap="none" rtlCol="0">
              <a:spAutoFit/>
            </a:bodyPr>
            <a:lstStyle/>
            <a:p>
              <a:r>
                <a:rPr lang="es-CO" i="1" dirty="0">
                  <a:solidFill>
                    <a:schemeClr val="bg1"/>
                  </a:solidFill>
                </a:rPr>
                <a:t>Arreglo de micrófonos</a:t>
              </a:r>
            </a:p>
          </p:txBody>
        </p:sp>
        <p:pic>
          <p:nvPicPr>
            <p:cNvPr id="40" name="Imagen 39">
              <a:extLst>
                <a:ext uri="{FF2B5EF4-FFF2-40B4-BE49-F238E27FC236}">
                  <a16:creationId xmlns:a16="http://schemas.microsoft.com/office/drawing/2014/main" id="{F3D666C9-E0B1-C056-D039-9EF46F7B89F1}"/>
                </a:ext>
              </a:extLst>
            </p:cNvPr>
            <p:cNvPicPr>
              <a:picLocks noChangeAspect="1"/>
            </p:cNvPicPr>
            <p:nvPr/>
          </p:nvPicPr>
          <p:blipFill rotWithShape="1">
            <a:blip r:embed="rId3"/>
            <a:srcRect l="44953" t="7104" r="43600" b="8131"/>
            <a:stretch/>
          </p:blipFill>
          <p:spPr>
            <a:xfrm>
              <a:off x="6524765" y="5333633"/>
              <a:ext cx="961168" cy="612745"/>
            </a:xfrm>
            <a:prstGeom prst="rect">
              <a:avLst/>
            </a:prstGeom>
          </p:spPr>
        </p:pic>
      </p:grpSp>
      <p:pic>
        <p:nvPicPr>
          <p:cNvPr id="4" name="Imagen 3" descr="Texto&#10;&#10;Descripción generada automáticamente">
            <a:extLst>
              <a:ext uri="{FF2B5EF4-FFF2-40B4-BE49-F238E27FC236}">
                <a16:creationId xmlns:a16="http://schemas.microsoft.com/office/drawing/2014/main" id="{D93EA14B-C26B-81B3-38EF-03CD93A96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624" y="4426847"/>
            <a:ext cx="2174752" cy="717805"/>
          </a:xfrm>
          <a:prstGeom prst="rect">
            <a:avLst/>
          </a:prstGeom>
        </p:spPr>
      </p:pic>
      <p:pic>
        <p:nvPicPr>
          <p:cNvPr id="6" name="Imagen 5" descr="Texto, Logotipo&#10;&#10;Descripción generada automáticamente">
            <a:extLst>
              <a:ext uri="{FF2B5EF4-FFF2-40B4-BE49-F238E27FC236}">
                <a16:creationId xmlns:a16="http://schemas.microsoft.com/office/drawing/2014/main" id="{57A8119E-63C1-DE96-B770-99ADC818C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0613" y="2712719"/>
            <a:ext cx="1313691" cy="716281"/>
          </a:xfrm>
          <a:prstGeom prst="rect">
            <a:avLst/>
          </a:prstGeom>
        </p:spPr>
      </p:pic>
      <p:sp>
        <p:nvSpPr>
          <p:cNvPr id="3" name="CuadroTexto 2">
            <a:extLst>
              <a:ext uri="{FF2B5EF4-FFF2-40B4-BE49-F238E27FC236}">
                <a16:creationId xmlns:a16="http://schemas.microsoft.com/office/drawing/2014/main" id="{4996C2E9-F473-2729-C97B-9081D39986B6}"/>
              </a:ext>
            </a:extLst>
          </p:cNvPr>
          <p:cNvSpPr txBox="1"/>
          <p:nvPr/>
        </p:nvSpPr>
        <p:spPr>
          <a:xfrm>
            <a:off x="388404" y="5774530"/>
            <a:ext cx="11551920" cy="707886"/>
          </a:xfrm>
          <a:prstGeom prst="rect">
            <a:avLst/>
          </a:prstGeom>
          <a:noFill/>
        </p:spPr>
        <p:txBody>
          <a:bodyPr wrap="square" rtlCol="0">
            <a:spAutoFit/>
          </a:bodyPr>
          <a:lstStyle/>
          <a:p>
            <a:r>
              <a:rPr lang="es-MX" sz="2000" dirty="0">
                <a:solidFill>
                  <a:schemeClr val="bg1"/>
                </a:solidFill>
              </a:rPr>
              <a:t>Ya estudiamos el modelo matemático continuo y discreto del NAH, y el modelo más clásico de regularización, el de Tikhonov.</a:t>
            </a:r>
          </a:p>
        </p:txBody>
      </p:sp>
    </p:spTree>
    <p:extLst>
      <p:ext uri="{BB962C8B-B14F-4D97-AF65-F5344CB8AC3E}">
        <p14:creationId xmlns:p14="http://schemas.microsoft.com/office/powerpoint/2010/main" val="321032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60BC3BEC-CC3C-9F5B-E994-55B83DF30F81}"/>
              </a:ext>
            </a:extLst>
          </p:cNvPr>
          <p:cNvSpPr>
            <a:spLocks noGrp="1"/>
          </p:cNvSpPr>
          <p:nvPr>
            <p:ph type="title"/>
          </p:nvPr>
        </p:nvSpPr>
        <p:spPr>
          <a:xfrm>
            <a:off x="388404" y="178707"/>
            <a:ext cx="10515600" cy="1325563"/>
          </a:xfrm>
        </p:spPr>
        <p:txBody>
          <a:bodyPr>
            <a:normAutofit/>
          </a:bodyPr>
          <a:lstStyle/>
          <a:p>
            <a:r>
              <a:rPr lang="es-CO" sz="4800" i="1" dirty="0">
                <a:solidFill>
                  <a:schemeClr val="bg1"/>
                </a:solidFill>
              </a:rPr>
              <a:t>WELL POSED PROBLEMS</a:t>
            </a:r>
            <a:endParaRPr lang="es-CO" sz="3200" i="1" dirty="0">
              <a:solidFill>
                <a:schemeClr val="bg1"/>
              </a:solidFill>
            </a:endParaRPr>
          </a:p>
        </p:txBody>
      </p:sp>
      <p:sp>
        <p:nvSpPr>
          <p:cNvPr id="13" name="Marcador de número de diapositiva 12">
            <a:extLst>
              <a:ext uri="{FF2B5EF4-FFF2-40B4-BE49-F238E27FC236}">
                <a16:creationId xmlns:a16="http://schemas.microsoft.com/office/drawing/2014/main" id="{E60981D0-351C-21D0-82A8-C1515F2410F3}"/>
              </a:ext>
            </a:extLst>
          </p:cNvPr>
          <p:cNvSpPr>
            <a:spLocks noGrp="1"/>
          </p:cNvSpPr>
          <p:nvPr>
            <p:ph type="sldNum" sz="quarter" idx="12"/>
          </p:nvPr>
        </p:nvSpPr>
        <p:spPr/>
        <p:txBody>
          <a:bodyPr/>
          <a:lstStyle/>
          <a:p>
            <a:fld id="{F595C762-7B44-46CF-ACBC-01E52F6E11B4}" type="slidenum">
              <a:rPr lang="es-CO" smtClean="0"/>
              <a:pPr/>
              <a:t>4</a:t>
            </a:fld>
            <a:endParaRPr lang="es-CO"/>
          </a:p>
        </p:txBody>
      </p:sp>
      <p:sp>
        <p:nvSpPr>
          <p:cNvPr id="12" name="CuadroTexto 11">
            <a:extLst>
              <a:ext uri="{FF2B5EF4-FFF2-40B4-BE49-F238E27FC236}">
                <a16:creationId xmlns:a16="http://schemas.microsoft.com/office/drawing/2014/main" id="{2D4B8266-6C7F-A2DE-0A62-3241576BA71C}"/>
              </a:ext>
            </a:extLst>
          </p:cNvPr>
          <p:cNvSpPr txBox="1"/>
          <p:nvPr/>
        </p:nvSpPr>
        <p:spPr>
          <a:xfrm>
            <a:off x="388404" y="1955249"/>
            <a:ext cx="11415192" cy="1938992"/>
          </a:xfrm>
          <a:prstGeom prst="rect">
            <a:avLst/>
          </a:prstGeom>
          <a:noFill/>
        </p:spPr>
        <p:txBody>
          <a:bodyPr wrap="square">
            <a:spAutoFit/>
          </a:bodyPr>
          <a:lstStyle/>
          <a:p>
            <a:r>
              <a:rPr lang="es-MX" sz="2000" dirty="0">
                <a:solidFill>
                  <a:schemeClr val="bg1"/>
                </a:solidFill>
              </a:rPr>
              <a:t>Un </a:t>
            </a:r>
            <a:r>
              <a:rPr lang="es-MX" sz="2000" b="1" dirty="0">
                <a:solidFill>
                  <a:schemeClr val="bg1"/>
                </a:solidFill>
              </a:rPr>
              <a:t>problema bien planteado </a:t>
            </a:r>
            <a:r>
              <a:rPr lang="es-MX" sz="2000" dirty="0">
                <a:solidFill>
                  <a:schemeClr val="bg1"/>
                </a:solidFill>
              </a:rPr>
              <a:t>es aquel que cumple tres criterios:</a:t>
            </a:r>
          </a:p>
          <a:p>
            <a:endParaRPr lang="es-MX" sz="2000" dirty="0">
              <a:solidFill>
                <a:schemeClr val="bg1"/>
              </a:solidFill>
            </a:endParaRPr>
          </a:p>
          <a:p>
            <a:pPr marL="342900" indent="-342900">
              <a:buFont typeface="Arial" panose="020B0604020202020204" pitchFamily="34" charset="0"/>
              <a:buChar char="•"/>
            </a:pPr>
            <a:r>
              <a:rPr lang="es-MX" sz="2000" b="1" dirty="0">
                <a:solidFill>
                  <a:schemeClr val="bg1"/>
                </a:solidFill>
              </a:rPr>
              <a:t>Existencia: </a:t>
            </a:r>
            <a:r>
              <a:rPr lang="es-MX" sz="2000" dirty="0">
                <a:solidFill>
                  <a:schemeClr val="bg1"/>
                </a:solidFill>
              </a:rPr>
              <a:t>Debe existir una solución al problema.</a:t>
            </a:r>
          </a:p>
          <a:p>
            <a:pPr marL="342900" indent="-342900">
              <a:buFont typeface="Arial" panose="020B0604020202020204" pitchFamily="34" charset="0"/>
              <a:buChar char="•"/>
            </a:pPr>
            <a:r>
              <a:rPr lang="es-MX" sz="2000" b="1" dirty="0">
                <a:solidFill>
                  <a:schemeClr val="bg1"/>
                </a:solidFill>
              </a:rPr>
              <a:t>Unicidad: </a:t>
            </a:r>
            <a:r>
              <a:rPr lang="es-MX" sz="2000" dirty="0">
                <a:solidFill>
                  <a:schemeClr val="bg1"/>
                </a:solidFill>
              </a:rPr>
              <a:t>La solución debe ser única</a:t>
            </a:r>
          </a:p>
          <a:p>
            <a:pPr marL="342900" indent="-342900">
              <a:buFont typeface="Arial" panose="020B0604020202020204" pitchFamily="34" charset="0"/>
              <a:buChar char="•"/>
            </a:pPr>
            <a:r>
              <a:rPr lang="es-MX" sz="2000" b="1" dirty="0">
                <a:solidFill>
                  <a:schemeClr val="bg1"/>
                </a:solidFill>
              </a:rPr>
              <a:t>Estabilidad: </a:t>
            </a:r>
            <a:r>
              <a:rPr lang="es-MX" sz="2000" dirty="0">
                <a:solidFill>
                  <a:schemeClr val="bg1"/>
                </a:solidFill>
              </a:rPr>
              <a:t>La solución debe cambiar continuamente con respecto a pequeños cambios en las condiciones iniciales o parámetros del problema.</a:t>
            </a:r>
            <a:endParaRPr lang="es-CO" sz="2000" dirty="0">
              <a:solidFill>
                <a:schemeClr val="bg1"/>
              </a:solidFill>
            </a:endParaRPr>
          </a:p>
        </p:txBody>
      </p:sp>
      <p:sp>
        <p:nvSpPr>
          <p:cNvPr id="14" name="CuadroTexto 13">
            <a:extLst>
              <a:ext uri="{FF2B5EF4-FFF2-40B4-BE49-F238E27FC236}">
                <a16:creationId xmlns:a16="http://schemas.microsoft.com/office/drawing/2014/main" id="{027EFDC1-5484-895C-2AB7-EF3D1FA25EC7}"/>
              </a:ext>
            </a:extLst>
          </p:cNvPr>
          <p:cNvSpPr txBox="1"/>
          <p:nvPr/>
        </p:nvSpPr>
        <p:spPr>
          <a:xfrm>
            <a:off x="388404" y="1099562"/>
            <a:ext cx="1552028" cy="400110"/>
          </a:xfrm>
          <a:prstGeom prst="rect">
            <a:avLst/>
          </a:prstGeom>
          <a:noFill/>
        </p:spPr>
        <p:txBody>
          <a:bodyPr wrap="none" rtlCol="0">
            <a:spAutoFit/>
          </a:bodyPr>
          <a:lstStyle/>
          <a:p>
            <a:r>
              <a:rPr lang="es-CO" sz="2000">
                <a:solidFill>
                  <a:schemeClr val="bg1"/>
                </a:solidFill>
              </a:rPr>
              <a:t>(Hadamard)</a:t>
            </a:r>
            <a:endParaRPr lang="es-CO" sz="2000" dirty="0">
              <a:solidFill>
                <a:schemeClr val="bg1"/>
              </a:solidFill>
            </a:endParaRPr>
          </a:p>
        </p:txBody>
      </p:sp>
      <p:sp>
        <p:nvSpPr>
          <p:cNvPr id="17" name="CuadroTexto 16">
            <a:extLst>
              <a:ext uri="{FF2B5EF4-FFF2-40B4-BE49-F238E27FC236}">
                <a16:creationId xmlns:a16="http://schemas.microsoft.com/office/drawing/2014/main" id="{4AE4EB92-953A-2F64-CE9A-AC0DD774F20D}"/>
              </a:ext>
            </a:extLst>
          </p:cNvPr>
          <p:cNvSpPr txBox="1"/>
          <p:nvPr/>
        </p:nvSpPr>
        <p:spPr>
          <a:xfrm>
            <a:off x="388404" y="4230920"/>
            <a:ext cx="11415191" cy="707886"/>
          </a:xfrm>
          <a:prstGeom prst="rect">
            <a:avLst/>
          </a:prstGeom>
          <a:noFill/>
        </p:spPr>
        <p:txBody>
          <a:bodyPr wrap="square" rtlCol="0">
            <a:spAutoFit/>
          </a:bodyPr>
          <a:lstStyle/>
          <a:p>
            <a:r>
              <a:rPr lang="es-CO" sz="2000" dirty="0">
                <a:solidFill>
                  <a:schemeClr val="bg1"/>
                </a:solidFill>
              </a:rPr>
              <a:t>Un problema que incumpla alguna de las tres anteriores se dice mal planteado o </a:t>
            </a:r>
            <a:r>
              <a:rPr lang="es-CO" sz="2000" i="1" dirty="0" err="1">
                <a:solidFill>
                  <a:schemeClr val="bg1"/>
                </a:solidFill>
                <a:highlight>
                  <a:srgbClr val="985282"/>
                </a:highlight>
                <a:latin typeface="+mj-lt"/>
              </a:rPr>
              <a:t>ill</a:t>
            </a:r>
            <a:r>
              <a:rPr lang="es-CO" sz="2000" i="1" dirty="0">
                <a:solidFill>
                  <a:schemeClr val="bg1"/>
                </a:solidFill>
                <a:highlight>
                  <a:srgbClr val="985282"/>
                </a:highlight>
                <a:latin typeface="+mj-lt"/>
              </a:rPr>
              <a:t> </a:t>
            </a:r>
            <a:r>
              <a:rPr lang="es-CO" sz="2000" i="1" dirty="0" err="1">
                <a:solidFill>
                  <a:schemeClr val="bg1"/>
                </a:solidFill>
                <a:highlight>
                  <a:srgbClr val="985282"/>
                </a:highlight>
                <a:latin typeface="+mj-lt"/>
              </a:rPr>
              <a:t>posed</a:t>
            </a:r>
            <a:r>
              <a:rPr lang="es-CO" sz="2000" dirty="0">
                <a:solidFill>
                  <a:schemeClr val="bg1"/>
                </a:solidFill>
              </a:rPr>
              <a:t>, y requiere de regularización si incumple la tercera.</a:t>
            </a:r>
          </a:p>
        </p:txBody>
      </p:sp>
      <p:pic>
        <p:nvPicPr>
          <p:cNvPr id="23" name="Imagen 22" descr="\documentclass{article}&#10;\usepackage{amsmath}&#10;\usepackage{xcolor}&#10;\pagestyle{empty}&#10;\begin{document}&#10;&#10;&#10;$\textcolor{white}{I \propto e^{-wt}}$&#10;&#10;\end{document}" title="IguanaTex Bitmap Display">
            <a:extLst>
              <a:ext uri="{FF2B5EF4-FFF2-40B4-BE49-F238E27FC236}">
                <a16:creationId xmlns:a16="http://schemas.microsoft.com/office/drawing/2014/main" id="{17332459-143B-ACC3-DF2C-F70A909A1CC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925786" y="5665498"/>
            <a:ext cx="2113245" cy="462084"/>
          </a:xfrm>
          <a:prstGeom prst="rect">
            <a:avLst/>
          </a:prstGeom>
        </p:spPr>
      </p:pic>
      <p:sp>
        <p:nvSpPr>
          <p:cNvPr id="24" name="CuadroTexto 23">
            <a:extLst>
              <a:ext uri="{FF2B5EF4-FFF2-40B4-BE49-F238E27FC236}">
                <a16:creationId xmlns:a16="http://schemas.microsoft.com/office/drawing/2014/main" id="{A831FC17-8572-F3B5-88B5-8FE17164F95A}"/>
              </a:ext>
            </a:extLst>
          </p:cNvPr>
          <p:cNvSpPr txBox="1"/>
          <p:nvPr/>
        </p:nvSpPr>
        <p:spPr>
          <a:xfrm>
            <a:off x="388404" y="5696485"/>
            <a:ext cx="4985660" cy="400110"/>
          </a:xfrm>
          <a:prstGeom prst="rect">
            <a:avLst/>
          </a:prstGeom>
          <a:noFill/>
        </p:spPr>
        <p:txBody>
          <a:bodyPr wrap="none" rtlCol="0">
            <a:spAutoFit/>
          </a:bodyPr>
          <a:lstStyle/>
          <a:p>
            <a:r>
              <a:rPr lang="es-CO" sz="2000" dirty="0">
                <a:solidFill>
                  <a:schemeClr val="bg1"/>
                </a:solidFill>
              </a:rPr>
              <a:t>Recordemos que en ondas evanescentes:</a:t>
            </a:r>
          </a:p>
        </p:txBody>
      </p:sp>
    </p:spTree>
    <p:extLst>
      <p:ext uri="{BB962C8B-B14F-4D97-AF65-F5344CB8AC3E}">
        <p14:creationId xmlns:p14="http://schemas.microsoft.com/office/powerpoint/2010/main" val="321476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63" name="Imagen 62" descr="Forma&#10;&#10;Descripción generada automáticamente con confianza media">
            <a:extLst>
              <a:ext uri="{FF2B5EF4-FFF2-40B4-BE49-F238E27FC236}">
                <a16:creationId xmlns:a16="http://schemas.microsoft.com/office/drawing/2014/main" id="{AA6F8E03-AB6A-6834-8860-B594173D4E9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Título 1">
            <a:extLst>
              <a:ext uri="{FF2B5EF4-FFF2-40B4-BE49-F238E27FC236}">
                <a16:creationId xmlns:a16="http://schemas.microsoft.com/office/drawing/2014/main" id="{42D4EBA8-6C85-36DA-7EEE-0AB86C567E88}"/>
              </a:ext>
            </a:extLst>
          </p:cNvPr>
          <p:cNvSpPr>
            <a:spLocks noGrp="1"/>
          </p:cNvSpPr>
          <p:nvPr>
            <p:ph type="title"/>
          </p:nvPr>
        </p:nvSpPr>
        <p:spPr>
          <a:xfrm>
            <a:off x="388404" y="178707"/>
            <a:ext cx="10515600" cy="1325563"/>
          </a:xfrm>
        </p:spPr>
        <p:txBody>
          <a:bodyPr>
            <a:normAutofit/>
          </a:bodyPr>
          <a:lstStyle/>
          <a:p>
            <a:r>
              <a:rPr lang="es-CO" sz="4800" dirty="0">
                <a:solidFill>
                  <a:schemeClr val="bg1"/>
                </a:solidFill>
              </a:rPr>
              <a:t>2. REGULARIZACIÓN POR “</a:t>
            </a:r>
            <a:r>
              <a:rPr lang="es-CO" sz="4800" i="1" dirty="0">
                <a:solidFill>
                  <a:schemeClr val="bg1"/>
                </a:solidFill>
              </a:rPr>
              <a:t>SPARCITY” </a:t>
            </a:r>
            <a:endParaRPr lang="es-CO" sz="3200" i="1" dirty="0">
              <a:solidFill>
                <a:schemeClr val="bg1"/>
              </a:solidFill>
            </a:endParaRPr>
          </a:p>
        </p:txBody>
      </p:sp>
      <p:sp>
        <p:nvSpPr>
          <p:cNvPr id="18" name="CuadroTexto 17">
            <a:extLst>
              <a:ext uri="{FF2B5EF4-FFF2-40B4-BE49-F238E27FC236}">
                <a16:creationId xmlns:a16="http://schemas.microsoft.com/office/drawing/2014/main" id="{91E4496E-9D43-506E-6294-AABC6CC5C76E}"/>
              </a:ext>
            </a:extLst>
          </p:cNvPr>
          <p:cNvSpPr txBox="1"/>
          <p:nvPr/>
        </p:nvSpPr>
        <p:spPr>
          <a:xfrm>
            <a:off x="388403" y="1177951"/>
            <a:ext cx="4104009" cy="400110"/>
          </a:xfrm>
          <a:prstGeom prst="rect">
            <a:avLst/>
          </a:prstGeom>
          <a:noFill/>
        </p:spPr>
        <p:txBody>
          <a:bodyPr wrap="none" rtlCol="0">
            <a:spAutoFit/>
          </a:bodyPr>
          <a:lstStyle/>
          <a:p>
            <a:r>
              <a:rPr lang="es-CO" sz="2000" dirty="0">
                <a:solidFill>
                  <a:schemeClr val="bg1"/>
                </a:solidFill>
                <a:latin typeface="Latin Modern Math" panose="02000503000000000000" pitchFamily="50" charset="0"/>
                <a:ea typeface="Latin Modern Math" panose="02000503000000000000" pitchFamily="50" charset="0"/>
              </a:rPr>
              <a:t>i.e. </a:t>
            </a:r>
            <a:r>
              <a:rPr lang="es-CO" sz="2000" dirty="0" err="1">
                <a:solidFill>
                  <a:schemeClr val="bg1"/>
                </a:solidFill>
                <a:latin typeface="Latin Modern Math" panose="02000503000000000000" pitchFamily="50" charset="0"/>
                <a:ea typeface="Latin Modern Math" panose="02000503000000000000" pitchFamily="50" charset="0"/>
              </a:rPr>
              <a:t>Sparse</a:t>
            </a:r>
            <a:r>
              <a:rPr lang="es-CO" sz="2000" dirty="0">
                <a:solidFill>
                  <a:schemeClr val="bg1"/>
                </a:solidFill>
                <a:latin typeface="Latin Modern Math" panose="02000503000000000000" pitchFamily="50" charset="0"/>
                <a:ea typeface="Latin Modern Math" panose="02000503000000000000" pitchFamily="50" charset="0"/>
              </a:rPr>
              <a:t> </a:t>
            </a:r>
            <a:r>
              <a:rPr lang="es-CO" sz="2000" dirty="0" err="1">
                <a:solidFill>
                  <a:schemeClr val="bg1"/>
                </a:solidFill>
                <a:latin typeface="Latin Modern Math" panose="02000503000000000000" pitchFamily="50" charset="0"/>
                <a:ea typeface="Latin Modern Math" panose="02000503000000000000" pitchFamily="50" charset="0"/>
              </a:rPr>
              <a:t>Regularization</a:t>
            </a:r>
            <a:r>
              <a:rPr lang="es-CO" sz="2000" dirty="0">
                <a:solidFill>
                  <a:schemeClr val="bg1"/>
                </a:solidFill>
                <a:latin typeface="Latin Modern Math" panose="02000503000000000000" pitchFamily="50" charset="0"/>
                <a:ea typeface="Latin Modern Math" panose="02000503000000000000" pitchFamily="50" charset="0"/>
              </a:rPr>
              <a:t> </a:t>
            </a:r>
            <a:r>
              <a:rPr lang="es-CO" sz="2000" dirty="0" err="1">
                <a:solidFill>
                  <a:schemeClr val="bg1"/>
                </a:solidFill>
                <a:latin typeface="Latin Modern Math" panose="02000503000000000000" pitchFamily="50" charset="0"/>
                <a:ea typeface="Latin Modern Math" panose="02000503000000000000" pitchFamily="50" charset="0"/>
              </a:rPr>
              <a:t>for</a:t>
            </a:r>
            <a:r>
              <a:rPr lang="es-CO" sz="2000" dirty="0">
                <a:solidFill>
                  <a:schemeClr val="bg1"/>
                </a:solidFill>
                <a:latin typeface="Latin Modern Math" panose="02000503000000000000" pitchFamily="50" charset="0"/>
                <a:ea typeface="Latin Modern Math" panose="02000503000000000000" pitchFamily="50" charset="0"/>
              </a:rPr>
              <a:t> NAH</a:t>
            </a:r>
          </a:p>
        </p:txBody>
      </p:sp>
      <p:sp>
        <p:nvSpPr>
          <p:cNvPr id="27" name="Marcador de número de diapositiva 26">
            <a:extLst>
              <a:ext uri="{FF2B5EF4-FFF2-40B4-BE49-F238E27FC236}">
                <a16:creationId xmlns:a16="http://schemas.microsoft.com/office/drawing/2014/main" id="{A6A39A76-68E4-37F4-840B-CDCA38F5CE3D}"/>
              </a:ext>
            </a:extLst>
          </p:cNvPr>
          <p:cNvSpPr>
            <a:spLocks noGrp="1"/>
          </p:cNvSpPr>
          <p:nvPr>
            <p:ph type="sldNum" sz="quarter" idx="12"/>
          </p:nvPr>
        </p:nvSpPr>
        <p:spPr/>
        <p:txBody>
          <a:bodyPr/>
          <a:lstStyle/>
          <a:p>
            <a:fld id="{F595C762-7B44-46CF-ACBC-01E52F6E11B4}" type="slidenum">
              <a:rPr lang="es-CO" smtClean="0"/>
              <a:pPr/>
              <a:t>5</a:t>
            </a:fld>
            <a:endParaRPr lang="es-CO"/>
          </a:p>
        </p:txBody>
      </p:sp>
      <p:pic>
        <p:nvPicPr>
          <p:cNvPr id="69" name="Imagen 68" descr="\documentclass{article}&#10;\usepackage{amsmath}&#10;\usepackage{xcolor}&#10;\pagestyle{empty}&#10;&#10;\setlength{\parindent}{0pt} % Eliminar la indentación de todos los párrafos&#10;&#10;\begin{document}&#10;&#10;{\color{white}&#10;&#10;En una base bien diseñada (llamada diccionario), el campo escalar de velocidades tangenciales al plano de micrófonos es disperso. Luego, este campo se puede aproximar bien mediante una combinación lineal de solo unas cuantas de las funciones de esta base [1].\\&#10;&#10;La implementación del NAH estándar utiliza una formulación discretizada. De la sesión anterior:&#10;\begin{equation*}&#10;    \mathbf{Fp} = \mathbf{GF} \dot{\mathbf{w}}&#10;\end{equation*}&#10;donde $\dot{\mathbf{w}}$ denota el vector de velocidades normales de la fuente a identificar, $\mathbf{p}$ es el vector de presiones medidas, $\mathbf{F}$ es el operador de DFT 2-D espacial, y $\mathbf{G}$ es cero excepto en la diagonal donde es igual a $G$ muestreado en los vectores de onda de la base de la DFT.&#10;&#10;\end{document}&#10;" title="IguanaTex Bitmap Display">
            <a:extLst>
              <a:ext uri="{FF2B5EF4-FFF2-40B4-BE49-F238E27FC236}">
                <a16:creationId xmlns:a16="http://schemas.microsoft.com/office/drawing/2014/main" id="{128AA17F-E02C-D770-85E9-48D3E8A5507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98708" y="1825796"/>
            <a:ext cx="10394584" cy="4394029"/>
          </a:xfrm>
          <a:prstGeom prst="rect">
            <a:avLst/>
          </a:prstGeom>
        </p:spPr>
      </p:pic>
    </p:spTree>
    <p:extLst>
      <p:ext uri="{BB962C8B-B14F-4D97-AF65-F5344CB8AC3E}">
        <p14:creationId xmlns:p14="http://schemas.microsoft.com/office/powerpoint/2010/main" val="1399179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63" name="Imagen 62" descr="Forma&#10;&#10;Descripción generada automáticamente con confianza media">
            <a:extLst>
              <a:ext uri="{FF2B5EF4-FFF2-40B4-BE49-F238E27FC236}">
                <a16:creationId xmlns:a16="http://schemas.microsoft.com/office/drawing/2014/main" id="{AA6F8E03-AB6A-6834-8860-B594173D4E9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Título 1">
            <a:extLst>
              <a:ext uri="{FF2B5EF4-FFF2-40B4-BE49-F238E27FC236}">
                <a16:creationId xmlns:a16="http://schemas.microsoft.com/office/drawing/2014/main" id="{42D4EBA8-6C85-36DA-7EEE-0AB86C567E88}"/>
              </a:ext>
            </a:extLst>
          </p:cNvPr>
          <p:cNvSpPr>
            <a:spLocks noGrp="1"/>
          </p:cNvSpPr>
          <p:nvPr>
            <p:ph type="title"/>
          </p:nvPr>
        </p:nvSpPr>
        <p:spPr>
          <a:xfrm>
            <a:off x="388404" y="178707"/>
            <a:ext cx="10515600" cy="1325563"/>
          </a:xfrm>
        </p:spPr>
        <p:txBody>
          <a:bodyPr>
            <a:normAutofit/>
          </a:bodyPr>
          <a:lstStyle/>
          <a:p>
            <a:r>
              <a:rPr lang="es-CO" dirty="0">
                <a:solidFill>
                  <a:schemeClr val="bg1"/>
                </a:solidFill>
              </a:rPr>
              <a:t>APROXIMACIÓN INGENUA…</a:t>
            </a:r>
            <a:endParaRPr lang="es-CO" sz="2800" dirty="0">
              <a:solidFill>
                <a:schemeClr val="bg1"/>
              </a:solidFill>
            </a:endParaRPr>
          </a:p>
        </p:txBody>
      </p:sp>
      <p:sp>
        <p:nvSpPr>
          <p:cNvPr id="27" name="Marcador de número de diapositiva 26">
            <a:extLst>
              <a:ext uri="{FF2B5EF4-FFF2-40B4-BE49-F238E27FC236}">
                <a16:creationId xmlns:a16="http://schemas.microsoft.com/office/drawing/2014/main" id="{A6A39A76-68E4-37F4-840B-CDCA38F5CE3D}"/>
              </a:ext>
            </a:extLst>
          </p:cNvPr>
          <p:cNvSpPr>
            <a:spLocks noGrp="1"/>
          </p:cNvSpPr>
          <p:nvPr>
            <p:ph type="sldNum" sz="quarter" idx="12"/>
          </p:nvPr>
        </p:nvSpPr>
        <p:spPr/>
        <p:txBody>
          <a:bodyPr/>
          <a:lstStyle/>
          <a:p>
            <a:fld id="{F595C762-7B44-46CF-ACBC-01E52F6E11B4}" type="slidenum">
              <a:rPr lang="es-CO" smtClean="0"/>
              <a:pPr/>
              <a:t>6</a:t>
            </a:fld>
            <a:endParaRPr lang="es-CO"/>
          </a:p>
        </p:txBody>
      </p:sp>
      <p:pic>
        <p:nvPicPr>
          <p:cNvPr id="11" name="Imagen 10" descr="\documentclass{article}&#10;\usepackage{amsmath}&#10;\usepackage{xcolor}&#10;\pagestyle{empty}&#10;&#10;\setlength{\parindent}{0pt} % Eliminar la indentación de todos los párrafos&#10;&#10;\begin{document}&#10;&#10;{\color{white}&#10;&#10;La presión en función de la velocidad de la placa se escribe como&#10;\begin{equation*}&#10;    \mathbf{p} = \mathbf{F}^{-1} \mathbf{G} \mathbf{F} \dot{\mathbf{w}}.&#10;\end{equation*}&#10;&#10;El producto de matrices $\mathbf{F}^{-1} \mathbf{G F}$ se denotará como $\mathbf{H}$ y su transpuesta conjugada como $\mathbf{H}^{\star}$. La resolución del problema inverso proporciona una estimación de la velocidad normal $\hat{\dot{\mathbf{w}}}$ de la estructura. La inversión ingenua de la ecuación anterior produce&#10;\begin{equation*}&#10;    \hat{\dot{\mathbf{w}}} = \mathbf{F}^{-1} \mathbf{G}^{-1} \mathbf{F} \mathbf{p} = \mathbf{H}^{-1} \mathbf{p}&#10;\end{equation*}&#10;donde $\mathbf{G}$, al ser diagonal, es fácilmente invertible. Sin embargo, debido a su mala condición, el cálculo de las fuentes usando esta ecuación es muy inestable, y por lo tanto requiere regularización.&#10;&#10;\end{document}&#10;" title="IguanaTex Bitmap Display">
            <a:extLst>
              <a:ext uri="{FF2B5EF4-FFF2-40B4-BE49-F238E27FC236}">
                <a16:creationId xmlns:a16="http://schemas.microsoft.com/office/drawing/2014/main" id="{128765E0-D5AE-4084-F542-D54522829C5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95072" y="1682977"/>
            <a:ext cx="10407045" cy="4316087"/>
          </a:xfrm>
          <a:prstGeom prst="rect">
            <a:avLst/>
          </a:prstGeom>
        </p:spPr>
      </p:pic>
    </p:spTree>
    <p:extLst>
      <p:ext uri="{BB962C8B-B14F-4D97-AF65-F5344CB8AC3E}">
        <p14:creationId xmlns:p14="http://schemas.microsoft.com/office/powerpoint/2010/main" val="2660567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63" name="Imagen 62" descr="Forma&#10;&#10;Descripción generada automáticamente con confianza media">
            <a:extLst>
              <a:ext uri="{FF2B5EF4-FFF2-40B4-BE49-F238E27FC236}">
                <a16:creationId xmlns:a16="http://schemas.microsoft.com/office/drawing/2014/main" id="{AA6F8E03-AB6A-6834-8860-B594173D4E9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Título 1">
            <a:extLst>
              <a:ext uri="{FF2B5EF4-FFF2-40B4-BE49-F238E27FC236}">
                <a16:creationId xmlns:a16="http://schemas.microsoft.com/office/drawing/2014/main" id="{42D4EBA8-6C85-36DA-7EEE-0AB86C567E88}"/>
              </a:ext>
            </a:extLst>
          </p:cNvPr>
          <p:cNvSpPr>
            <a:spLocks noGrp="1"/>
          </p:cNvSpPr>
          <p:nvPr>
            <p:ph type="title"/>
          </p:nvPr>
        </p:nvSpPr>
        <p:spPr>
          <a:xfrm>
            <a:off x="388404" y="178707"/>
            <a:ext cx="10515600" cy="1325563"/>
          </a:xfrm>
        </p:spPr>
        <p:txBody>
          <a:bodyPr>
            <a:normAutofit/>
          </a:bodyPr>
          <a:lstStyle/>
          <a:p>
            <a:r>
              <a:rPr lang="es-CO" i="1" dirty="0">
                <a:solidFill>
                  <a:schemeClr val="bg1"/>
                </a:solidFill>
              </a:rPr>
              <a:t>SPARCITY</a:t>
            </a:r>
            <a:endParaRPr lang="es-CO" sz="2800" i="1" dirty="0">
              <a:solidFill>
                <a:schemeClr val="bg1"/>
              </a:solidFill>
            </a:endParaRPr>
          </a:p>
        </p:txBody>
      </p:sp>
      <p:sp>
        <p:nvSpPr>
          <p:cNvPr id="27" name="Marcador de número de diapositiva 26">
            <a:extLst>
              <a:ext uri="{FF2B5EF4-FFF2-40B4-BE49-F238E27FC236}">
                <a16:creationId xmlns:a16="http://schemas.microsoft.com/office/drawing/2014/main" id="{A6A39A76-68E4-37F4-840B-CDCA38F5CE3D}"/>
              </a:ext>
            </a:extLst>
          </p:cNvPr>
          <p:cNvSpPr>
            <a:spLocks noGrp="1"/>
          </p:cNvSpPr>
          <p:nvPr>
            <p:ph type="sldNum" sz="quarter" idx="12"/>
          </p:nvPr>
        </p:nvSpPr>
        <p:spPr/>
        <p:txBody>
          <a:bodyPr/>
          <a:lstStyle/>
          <a:p>
            <a:fld id="{F595C762-7B44-46CF-ACBC-01E52F6E11B4}" type="slidenum">
              <a:rPr lang="es-CO" smtClean="0"/>
              <a:pPr/>
              <a:t>7</a:t>
            </a:fld>
            <a:endParaRPr lang="es-CO"/>
          </a:p>
        </p:txBody>
      </p:sp>
      <p:pic>
        <p:nvPicPr>
          <p:cNvPr id="3" name="Imagen 2" descr="\documentclass{article}&#10;\usepackage{amsmath}&#10;\usepackage{xcolor}&#10;\pagestyle{empty}&#10;&#10;\setlength{\parindent}{0pt} % Eliminar la indentación de todos los párrafos&#10;&#10;\begin{document}&#10;&#10;{\color{white}&#10;Una señal genérica $\mathbf{x}$ se puede escribir en términos de una base dispersa $\mathcal{D} = \{\mathbf{d}_j\}_{j\in J}$ como&#10;\begin{equation*}&#10;    \mathbf{x} = \sum_{j \in J} \alpha_j \mathbf{d}_j&#10;\end{equation*}&#10;donde $M\geq N$ es un natural, y $J$ es un subconjunto de $\{1 \ldots M\}$, de mucho menor tamaño: $|J| \ll M$. Esta descomposición puede ser exacta o aproximada.&#10;&#10;\begin{equation*}&#10;    \hat{\dot{\mathbf{w}}} \approx \mathbf{D}\boldsymbol{\alpha}&#10;\end{equation*}&#10;&#10;Donde las columnas de $\mathbf{D}$ son las $\mathbf{d}_j$. Para el problema de optimización asociado usaremos la norma $\ell_1$, tal que $\|\boldsymbol{\alpha}\|_1=\sum_k\left|\alpha_k\right|$. Esto conduce al problema de optimización:&#10;\begin{equation*}&#10;    \underset{\boldsymbol{\alpha}}{\operatorname{argmin}}\|\boldsymbol{\alpha}\|_1 \quad \text {sujeto a} \quad \mathbf{p}=\mathbf{H D} \boldsymbol{\alpha},&#10;\end{equation*}&#10;&#10;\end{document}&#10;" title="IguanaTex Bitmap Display">
            <a:extLst>
              <a:ext uri="{FF2B5EF4-FFF2-40B4-BE49-F238E27FC236}">
                <a16:creationId xmlns:a16="http://schemas.microsoft.com/office/drawing/2014/main" id="{8A0058A7-68DC-CE59-013A-B5E5ECFEF09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95249" y="1525893"/>
            <a:ext cx="10401501" cy="4830457"/>
          </a:xfrm>
          <a:prstGeom prst="rect">
            <a:avLst/>
          </a:prstGeom>
        </p:spPr>
      </p:pic>
    </p:spTree>
    <p:extLst>
      <p:ext uri="{BB962C8B-B14F-4D97-AF65-F5344CB8AC3E}">
        <p14:creationId xmlns:p14="http://schemas.microsoft.com/office/powerpoint/2010/main" val="2373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63" name="Imagen 62" descr="Forma&#10;&#10;Descripción generada automáticamente con confianza media">
            <a:extLst>
              <a:ext uri="{FF2B5EF4-FFF2-40B4-BE49-F238E27FC236}">
                <a16:creationId xmlns:a16="http://schemas.microsoft.com/office/drawing/2014/main" id="{AA6F8E03-AB6A-6834-8860-B594173D4E9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Título 1">
            <a:extLst>
              <a:ext uri="{FF2B5EF4-FFF2-40B4-BE49-F238E27FC236}">
                <a16:creationId xmlns:a16="http://schemas.microsoft.com/office/drawing/2014/main" id="{42D4EBA8-6C85-36DA-7EEE-0AB86C567E88}"/>
              </a:ext>
            </a:extLst>
          </p:cNvPr>
          <p:cNvSpPr>
            <a:spLocks noGrp="1"/>
          </p:cNvSpPr>
          <p:nvPr>
            <p:ph type="title"/>
          </p:nvPr>
        </p:nvSpPr>
        <p:spPr>
          <a:xfrm>
            <a:off x="388404" y="178707"/>
            <a:ext cx="10515600" cy="1325563"/>
          </a:xfrm>
        </p:spPr>
        <p:txBody>
          <a:bodyPr>
            <a:normAutofit/>
          </a:bodyPr>
          <a:lstStyle/>
          <a:p>
            <a:r>
              <a:rPr lang="es-CO" dirty="0">
                <a:solidFill>
                  <a:schemeClr val="bg1"/>
                </a:solidFill>
              </a:rPr>
              <a:t>¿POR QUÉ LA NORMA L1?</a:t>
            </a:r>
          </a:p>
        </p:txBody>
      </p:sp>
      <p:sp>
        <p:nvSpPr>
          <p:cNvPr id="27" name="Marcador de número de diapositiva 26">
            <a:extLst>
              <a:ext uri="{FF2B5EF4-FFF2-40B4-BE49-F238E27FC236}">
                <a16:creationId xmlns:a16="http://schemas.microsoft.com/office/drawing/2014/main" id="{A6A39A76-68E4-37F4-840B-CDCA38F5CE3D}"/>
              </a:ext>
            </a:extLst>
          </p:cNvPr>
          <p:cNvSpPr>
            <a:spLocks noGrp="1"/>
          </p:cNvSpPr>
          <p:nvPr>
            <p:ph type="sldNum" sz="quarter" idx="12"/>
          </p:nvPr>
        </p:nvSpPr>
        <p:spPr/>
        <p:txBody>
          <a:bodyPr/>
          <a:lstStyle/>
          <a:p>
            <a:fld id="{F595C762-7B44-46CF-ACBC-01E52F6E11B4}" type="slidenum">
              <a:rPr lang="es-CO" smtClean="0"/>
              <a:pPr/>
              <a:t>8</a:t>
            </a:fld>
            <a:endParaRPr lang="es-CO"/>
          </a:p>
        </p:txBody>
      </p:sp>
      <p:pic>
        <p:nvPicPr>
          <p:cNvPr id="9" name="Imagen 8" descr="\documentclass{article}&#10;\usepackage{amsmath}&#10;\usepackage{xcolor}&#10;\pagestyle{empty}&#10;&#10;\setlength{\parindent}{0pt} % Eliminar la indentación de todos los párrafos&#10;&#10;\begin{document}&#10;&#10;{\color{white}&#10;La ventaja de este enfoque es que la norma $\ell_1$ es convexa, lo que permite el uso de poderosos algoritmos de optimización. Además, minimizar la norma $\ell_1$ bajo la restricción de igualdad lineal aún promueve la dispersión: la mayoría de los componentes $\alpha_k$ se reducen a cero, permitiendo solo unos pocos coeficientes no nulos.\\&#10;&#10;En la práctica, cuando hay ruido presente, se utiliza el siguiente enfoque, que se denominará L1 en lo siguiente:&#10;\begin{equation*}&#10;    \underset{\boldsymbol{\alpha}}{\operatorname{argmin}}\|\boldsymbol{\alpha}\|_1 \quad \text {sujeto a} \quad\|\mathbf{p}-\mathbf{H D} \boldsymbol{\alpha}\|_2^2 \leq \epsilon .&#10;\end{equation*}&#10;&#10;Esto requiere ajustar la restricción de fidelidad de los datos $\epsilon$ : cuanto mayor sea $\epsilon$, más dispersa será la solución $\boldsymbol{\alpha}$ que se puede lograr, a costa de una pérdida en la precisión de la reconstrucción.&#10;&#10;&#10;\end{document}&#10;" title="IguanaTex Bitmap Display">
            <a:extLst>
              <a:ext uri="{FF2B5EF4-FFF2-40B4-BE49-F238E27FC236}">
                <a16:creationId xmlns:a16="http://schemas.microsoft.com/office/drawing/2014/main" id="{A2243681-2E57-17FC-DEAA-31D07FF3E5F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89924" y="1427676"/>
            <a:ext cx="10412151" cy="5005268"/>
          </a:xfrm>
          <a:prstGeom prst="rect">
            <a:avLst/>
          </a:prstGeom>
        </p:spPr>
      </p:pic>
    </p:spTree>
    <p:extLst>
      <p:ext uri="{BB962C8B-B14F-4D97-AF65-F5344CB8AC3E}">
        <p14:creationId xmlns:p14="http://schemas.microsoft.com/office/powerpoint/2010/main" val="3209716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63" name="Imagen 62" descr="Forma&#10;&#10;Descripción generada automáticamente con confianza media">
            <a:extLst>
              <a:ext uri="{FF2B5EF4-FFF2-40B4-BE49-F238E27FC236}">
                <a16:creationId xmlns:a16="http://schemas.microsoft.com/office/drawing/2014/main" id="{AA6F8E03-AB6A-6834-8860-B594173D4E9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Título 1">
            <a:extLst>
              <a:ext uri="{FF2B5EF4-FFF2-40B4-BE49-F238E27FC236}">
                <a16:creationId xmlns:a16="http://schemas.microsoft.com/office/drawing/2014/main" id="{42D4EBA8-6C85-36DA-7EEE-0AB86C567E88}"/>
              </a:ext>
            </a:extLst>
          </p:cNvPr>
          <p:cNvSpPr>
            <a:spLocks noGrp="1"/>
          </p:cNvSpPr>
          <p:nvPr>
            <p:ph type="title"/>
          </p:nvPr>
        </p:nvSpPr>
        <p:spPr>
          <a:xfrm>
            <a:off x="388404" y="178707"/>
            <a:ext cx="10515600" cy="1325563"/>
          </a:xfrm>
        </p:spPr>
        <p:txBody>
          <a:bodyPr>
            <a:normAutofit/>
          </a:bodyPr>
          <a:lstStyle/>
          <a:p>
            <a:r>
              <a:rPr lang="es-CO" dirty="0">
                <a:solidFill>
                  <a:schemeClr val="bg1"/>
                </a:solidFill>
              </a:rPr>
              <a:t>¿QUÉ FORMA TIENE EL DICCIONARIO?</a:t>
            </a:r>
          </a:p>
        </p:txBody>
      </p:sp>
      <p:sp>
        <p:nvSpPr>
          <p:cNvPr id="27" name="Marcador de número de diapositiva 26">
            <a:extLst>
              <a:ext uri="{FF2B5EF4-FFF2-40B4-BE49-F238E27FC236}">
                <a16:creationId xmlns:a16="http://schemas.microsoft.com/office/drawing/2014/main" id="{A6A39A76-68E4-37F4-840B-CDCA38F5CE3D}"/>
              </a:ext>
            </a:extLst>
          </p:cNvPr>
          <p:cNvSpPr>
            <a:spLocks noGrp="1"/>
          </p:cNvSpPr>
          <p:nvPr>
            <p:ph type="sldNum" sz="quarter" idx="12"/>
          </p:nvPr>
        </p:nvSpPr>
        <p:spPr/>
        <p:txBody>
          <a:bodyPr/>
          <a:lstStyle/>
          <a:p>
            <a:fld id="{F595C762-7B44-46CF-ACBC-01E52F6E11B4}" type="slidenum">
              <a:rPr lang="es-CO" smtClean="0"/>
              <a:pPr/>
              <a:t>9</a:t>
            </a:fld>
            <a:endParaRPr lang="es-CO"/>
          </a:p>
        </p:txBody>
      </p:sp>
      <p:pic>
        <p:nvPicPr>
          <p:cNvPr id="5" name="Imagen 4" descr="\documentclass{article}&#10;\usepackage{amsmath}&#10;\usepackage{xcolor}&#10;\pagestyle{empty}&#10;&#10;\setlength{\parindent}{0pt} % Eliminar la indentación de todos los párrafos&#10;&#10;\begin{document}&#10;&#10;{\color{white}&#10;Matemáticamente, la velocidad de la placa $\dot{\mathbf{w}}$, como solución de la ecuación de Kirchhoff-Love [1], puede aproximarse por una suma de ondas planas y ondas evanescentes:&#10;\begin{equation*}&#10;    \dot{\mathbf{w}}(x, y) \approx\left(\sum_n \alpha_n e^{i \vec{k}_n \cdot \vec{x}}+\beta_n e^{\vec{k}_n \cdot \vec{x}}\right) \mathbf{1}_{\mathcal{S}}(x, y)&#10;\end{equation*}&#10;donde $\mathbf{1}_{\mathcal{S}}(x, y)$ es la función indicadora que restringe las ondas planas al dominio $\mathcal{S}$ de la placa. Aquí, la parte evanescente no es crítica para la reconstrucción y se descarta.&#10;&#10;&#10;\end{document}&#10;" title="IguanaTex Bitmap Display">
            <a:extLst>
              <a:ext uri="{FF2B5EF4-FFF2-40B4-BE49-F238E27FC236}">
                <a16:creationId xmlns:a16="http://schemas.microsoft.com/office/drawing/2014/main" id="{11CF8237-6C11-526A-CD73-E9BF9604FE7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87845" y="1930284"/>
            <a:ext cx="10418042" cy="3459657"/>
          </a:xfrm>
          <a:prstGeom prst="rect">
            <a:avLst/>
          </a:prstGeom>
        </p:spPr>
      </p:pic>
    </p:spTree>
    <p:extLst>
      <p:ext uri="{BB962C8B-B14F-4D97-AF65-F5344CB8AC3E}">
        <p14:creationId xmlns:p14="http://schemas.microsoft.com/office/powerpoint/2010/main" val="40817375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1,2373"/>
  <p:tag name="ORIGINALWIDTH" val="470,9411"/>
  <p:tag name="OUTPUTTYPE" val="PNG"/>
  <p:tag name="IGUANATEXVERSION" val="160"/>
  <p:tag name="LATEXADDIN" val="\documentclass{article}&#10;\usepackage{amsmath}&#10;\usepackage{xcolor}&#10;\pagestyle{empty}&#10;\begin{document}&#10;&#10;&#10;$\textcolor{white}{I \propto e^{-wt}}$&#10;&#10;\end{document}"/>
  <p:tag name="IGUANATEXSIZE" val="20"/>
  <p:tag name="IGUANATEXCURSOR" val="64"/>
  <p:tag name="TRANSPARENCY" val="Verdadero"/>
  <p:tag name="LATEXENGINEID" val="0"/>
  <p:tag name="TEMPFOLDER" val="C:\temp\"/>
  <p:tag name="LATEXFORMHEIGHT" val="320"/>
  <p:tag name="LATEXFORMWIDTH" val="385"/>
  <p:tag name="LATEXFORMWRAP" val="Verdadero"/>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19,6851"/>
  <p:tag name="OUTPUTTYPE" val="PNG"/>
  <p:tag name="IGUANATEXVERSION" val="160"/>
  <p:tag name="LATEXADDIN" val="\documentclass{article}&#10;\usepackage{amsmath}&#10;\usepackage{xcolor}&#10;\pagestyle{empty}&#10;&#10;\setlength{\parindent}{0pt} % Eliminar la indentación de todos los párrafos&#10;&#10;\begin{document}&#10;&#10;{\color{white}&#10;Raw data&#10;\end{document}&#10;"/>
  <p:tag name="IGUANATEXSIZE" val="20"/>
  <p:tag name="IGUANATEXCURSOR" val="202"/>
  <p:tag name="TRANSPARENCY" val="Verdadero"/>
  <p:tag name="LATEXENGINEID" val="0"/>
  <p:tag name="TEMPFOLDER" val="C:\temp\"/>
  <p:tag name="LATEXFORMHEIGHT" val="320"/>
  <p:tag name="LATEXFORMWIDTH" val="385"/>
  <p:tag name="LATEXFORMWRAP" val="Verdadero"/>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5,362"/>
  <p:tag name="OUTPUTTYPE" val="PNG"/>
  <p:tag name="IGUANATEXVERSION" val="160"/>
  <p:tag name="LATEXADDIN" val="\documentclass{article}&#10;\usepackage{amsmath}&#10;\usepackage{xcolor}&#10;\pagestyle{empty}&#10;&#10;\setlength{\parindent}{0pt} % Eliminar la indentación de todos los párrafos&#10;&#10;\begin{document}&#10;&#10;{\color{white}&#10;Fixed parameters [1]&#10;\end{document}&#10;"/>
  <p:tag name="IGUANATEXSIZE" val="20"/>
  <p:tag name="IGUANATEXCURSOR" val="213"/>
  <p:tag name="TRANSPARENCY" val="Verdadero"/>
  <p:tag name="LATEXENGINEID" val="0"/>
  <p:tag name="TEMPFOLDER" val="C:\temp\"/>
  <p:tag name="LATEXFORMHEIGHT" val="320"/>
  <p:tag name="LATEXFORMWIDTH" val="385"/>
  <p:tag name="LATEXFORMWRAP" val="Verdadero"/>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130,484"/>
  <p:tag name="ORIGINALWIDTH" val="4210,724"/>
  <p:tag name="OUTPUTTYPE" val="PNG"/>
  <p:tag name="IGUANATEXVERSION" val="160"/>
  <p:tag name="LATEXADDIN" val="\documentclass{article}&#10;\usepackage{amsmath}&#10;\usepackage{xcolor}&#10;\pagestyle{empty}&#10;&#10;\setlength{\parindent}{0pt} % Eliminar la indentación de todos los párrafos&#10;&#10;\begin{document}&#10;&#10;{\color{white}&#10;&#10;\begin{enumerate}&#10;    \item En la práctica, la programación del método de Green es impráctica, ineficiente, y sumamente complicado sin conocer estas funciones de antemano.&#10;    \item \verb|MATLAB| cuenta con librerías muy especializadas para las transformadas y operaciones del álgebra lineal. En \verb|Python| existen varias librerías que hacen estas operaciones y estoy obteniendo resultados diferentes.&#10;    \item No se están teniendo en cuenta supresiones o filtrados, a diferencia de como se hace en [1].&#10;    \item Las métricas para el análisis de resultados de las imágenes son el ECM, el EAM y el coeficiente de correlación $C$, además de la complejidad algorítmica.&#10;\item La regularización por Machine Learning solo sirve para calibrar el parámetro $\lambda$.&#10;\end{enumerate}&#10;}&#10;\end{document}&#10;"/>
  <p:tag name="IGUANATEXSIZE" val="20"/>
  <p:tag name="IGUANATEXCURSOR" val="827"/>
  <p:tag name="TRANSPARENCY" val="Verdadero"/>
  <p:tag name="LATEXENGINEID" val="0"/>
  <p:tag name="TEMPFOLDER" val="C:\temp\"/>
  <p:tag name="LATEXFORMHEIGHT" val="320"/>
  <p:tag name="LATEXFORMWIDTH" val="385"/>
  <p:tag name="LATEXFORMWRAP" val="Verdadero"/>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490,439"/>
  <p:tag name="OUTPUTTYPE" val="PNG"/>
  <p:tag name="IGUANATEXVERSION" val="160"/>
  <p:tag name="LATEXADDIN" val="\documentclass{article}&#10;\usepackage{amsmath}&#10;\usepackage{xcolor}&#10;\pagestyle{empty}&#10;&#10;\setlength{\parindent}{0pt} % Eliminar la indentación de todos los párrafos&#10;&#10;\begin{document}&#10;&#10;{\color{white}&#10;En el README.md del repositorio https://github.com/thomas-martinod/proyecto-avanzado-1&#10;&#10;\end{document}&#10;"/>
  <p:tag name="IGUANATEXSIZE" val="18"/>
  <p:tag name="IGUANATEXCURSOR" val="83"/>
  <p:tag name="TRANSPARENCY" val="Verdadero"/>
  <p:tag name="LATEXENGINEID" val="0"/>
  <p:tag name="TEMPFOLDER" val="C:\temp\"/>
  <p:tag name="LATEXFORMHEIGHT" val="320"/>
  <p:tag name="LATEXFORMWIDTH" val="385"/>
  <p:tag name="LATEXFORMWRAP" val="Verdadero"/>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813,273"/>
  <p:tag name="ORIGINALWIDTH" val="4288,714"/>
  <p:tag name="OUTPUTTYPE" val="PNG"/>
  <p:tag name="IGUANATEXVERSION" val="160"/>
  <p:tag name="LATEXADDIN" val="\documentclass{article}&#10;\usepackage{amsmath}&#10;\usepackage{xcolor}&#10;\pagestyle{empty}&#10;&#10;\setlength{\parindent}{0pt} % Eliminar la indentación de todos los párrafos&#10;&#10;\begin{document}&#10;&#10;{\color{white}&#10;&#10;En una base bien diseñada (llamada diccionario), el campo escalar de velocidades tangenciales al plano de micrófonos es disperso. Luego, este campo se puede aproximar bien mediante una combinación lineal de solo unas cuantas de las funciones de esta base [1].\\&#10;&#10;La implementación del NAH estándar utiliza una formulación discretizada. De la sesión anterior:&#10;\begin{equation*}&#10;    \mathbf{Fp} = \mathbf{GF} \dot{\mathbf{w}}&#10;\end{equation*}&#10;donde $\dot{\mathbf{w}}$ denota el vector de velocidades normales de la fuente a identificar, $\mathbf{p}$ es el vector de presiones medidas, $\mathbf{F}$ es el operador de DFT 2-D espacial, y $\mathbf{G}$ es cero excepto en la diagonal donde es igual a $G$ muestreado en los vectores de onda de la base de la DFT.&#10;&#10;\end{document}&#10;"/>
  <p:tag name="IGUANATEXSIZE" val="20"/>
  <p:tag name="IGUANATEXCURSOR" val="456"/>
  <p:tag name="TRANSPARENCY" val="Verdadero"/>
  <p:tag name="LATEXENGINEID" val="0"/>
  <p:tag name="TEMPFOLDER" val="C:\temp\"/>
  <p:tag name="LATEXFORMHEIGHT" val="320"/>
  <p:tag name="LATEXFORMWIDTH" val="385"/>
  <p:tag name="LATEXFORMWRAP" val="Verdadero"/>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781,027"/>
  <p:tag name="ORIGINALWIDTH" val="4291,713"/>
  <p:tag name="OUTPUTTYPE" val="PNG"/>
  <p:tag name="IGUANATEXVERSION" val="160"/>
  <p:tag name="LATEXADDIN" val="\documentclass{article}&#10;\usepackage{amsmath}&#10;\usepackage{xcolor}&#10;\pagestyle{empty}&#10;&#10;\setlength{\parindent}{0pt} % Eliminar la indentación de todos los párrafos&#10;&#10;\begin{document}&#10;&#10;{\color{white}&#10;&#10;La presión en función de la velocidad de la placa se escribe como&#10;\begin{equation*}&#10;    \mathbf{p} = \mathbf{F}^{-1} \mathbf{G} \mathbf{F} \dot{\mathbf{w}}.&#10;\end{equation*}&#10;&#10;El producto de matrices $\mathbf{F}^{-1} \mathbf{G F}$ se denotará como $\mathbf{H}$ y su transpuesta conjugada como $\mathbf{H}^{\star}$. La resolución del problema inverso proporciona una estimación de la velocidad normal $\hat{\dot{\mathbf{w}}}$ de la estructura. La inversión ingenua de la ecuación anterior produce&#10;\begin{equation*}&#10;    \hat{\dot{\mathbf{w}}} = \mathbf{F}^{-1} \mathbf{G}^{-1} \mathbf{F} \mathbf{p} = \mathbf{H}^{-1} \mathbf{p}&#10;\end{equation*}&#10;donde $\mathbf{G}$, al ser diagonal, es fácilmente invertible. Sin embargo, debido a su mala condición, el cálculo de las fuentes usando esta ecuación es muy inestable, y por lo tanto requiere regularización.&#10;&#10;\end{document}&#10;"/>
  <p:tag name="IGUANATEXSIZE" val="20"/>
  <p:tag name="IGUANATEXCURSOR" val="680"/>
  <p:tag name="TRANSPARENCY" val="Verdadero"/>
  <p:tag name="LATEXENGINEID" val="0"/>
  <p:tag name="TEMPFOLDER" val="C:\temp\"/>
  <p:tag name="LATEXFORMHEIGHT" val="320"/>
  <p:tag name="LATEXFORMWIDTH" val="385"/>
  <p:tag name="LATEXFORMWRAP" val="Verdadero"/>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993,251"/>
  <p:tag name="ORIGINALWIDTH" val="4288,714"/>
  <p:tag name="OUTPUTTYPE" val="PNG"/>
  <p:tag name="IGUANATEXVERSION" val="160"/>
  <p:tag name="LATEXADDIN" val="\documentclass{article}&#10;\usepackage{amsmath}&#10;\usepackage{xcolor}&#10;\pagestyle{empty}&#10;&#10;\setlength{\parindent}{0pt} % Eliminar la indentación de todos los párrafos&#10;&#10;\begin{document}&#10;&#10;{\color{white}&#10;Una señal genérica $\mathbf{x}$ se puede escribir en términos de una base dispersa $\mathcal{D} = \{\mathbf{d}_j\}_{j\in J}$ como&#10;\begin{equation*}&#10;    \mathbf{x} = \sum_{j \in J} \alpha_j \mathbf{d}_j&#10;\end{equation*}&#10;donde $M\geq N$ es un natural, y $J$ es un subconjunto de $\{1 \ldots M\}$, de mucho menor tamaño: $|J| \ll M$. Esta descomposición puede ser exacta o aproximada.&#10;&#10;\begin{equation*}&#10;    \hat{\dot{\mathbf{w}}} \approx \mathbf{D}\boldsymbol{\alpha}&#10;\end{equation*}&#10;&#10;Donde las columnas de $\mathbf{D}$ son las $\mathbf{d}_j$. Para el problema de optimización asociado usaremos la norma $\ell_1$, tal que $\|\boldsymbol{\alpha}\|_1=\sum_k\left|\alpha_k\right|$. Esto conduce al problema de optimización:&#10;\begin{equation*}&#10;    \underset{\boldsymbol{\alpha}}{\operatorname{argmin}}\|\boldsymbol{\alpha}\|_1 \quad \text {sujeto a} \quad \mathbf{p}=\mathbf{H D} \boldsymbol{\alpha},&#10;\end{equation*}&#10;&#10;\end{document}&#10;"/>
  <p:tag name="IGUANATEXSIZE" val="20"/>
  <p:tag name="IGUANATEXCURSOR" val="1102"/>
  <p:tag name="TRANSPARENCY" val="Verdadero"/>
  <p:tag name="LATEXENGINEID" val="0"/>
  <p:tag name="TEMPFOLDER" val="C:\temp\"/>
  <p:tag name="LATEXFORMHEIGHT" val="320"/>
  <p:tag name="LATEXFORMWIDTH" val="385"/>
  <p:tag name="LATEXFORMWRAP" val="Verdadero"/>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064,492"/>
  <p:tag name="ORIGINALWIDTH" val="4290,964"/>
  <p:tag name="OUTPUTTYPE" val="PNG"/>
  <p:tag name="IGUANATEXVERSION" val="160"/>
  <p:tag name="LATEXADDIN" val="\documentclass{article}&#10;\usepackage{amsmath}&#10;\usepackage{xcolor}&#10;\pagestyle{empty}&#10;&#10;\setlength{\parindent}{0pt} % Eliminar la indentación de todos los párrafos&#10;&#10;\begin{document}&#10;&#10;{\color{white}&#10;La ventaja de este enfoque es que la norma $\ell_1$ es convexa, lo que permite el uso de poderosos algoritmos de optimización. Además, minimizar la norma $\ell_1$ bajo la restricción de igualdad lineal aún promueve la dispersión: la mayoría de los componentes $\alpha_k$ se reducen a cero, permitiendo solo unos pocos coeficientes no nulos.\\&#10;&#10;En la práctica, cuando hay ruido presente, se utiliza el siguiente enfoque, que se denominará L1 en lo siguiente:&#10;\begin{equation*}&#10;    \underset{\boldsymbol{\alpha}}{\operatorname{argmin}}\|\boldsymbol{\alpha}\|_1 \quad \text {sujeto a} \quad\|\mathbf{p}-\mathbf{H D} \boldsymbol{\alpha}\|_2^2 \leq \epsilon .&#10;\end{equation*}&#10;&#10;Esto requiere ajustar la restricción de fidelidad de los datos $\epsilon$ : cuanto mayor sea $\epsilon$, más dispersa será la solución $\boldsymbol{\alpha}$ que se puede lograr, a costa de una pérdida en la precisión de la reconstrucción.&#10;&#10;&#10;\end{document}&#10;"/>
  <p:tag name="IGUANATEXSIZE" val="20"/>
  <p:tag name="IGUANATEXCURSOR" val="536"/>
  <p:tag name="TRANSPARENCY" val="Verdadero"/>
  <p:tag name="LATEXENGINEID" val="0"/>
  <p:tag name="TEMPFOLDER" val="C:\temp\"/>
  <p:tag name="LATEXFORMHEIGHT" val="320"/>
  <p:tag name="LATEXFORMWIDTH" val="385"/>
  <p:tag name="LATEXFORMWRAP" val="Verdadero"/>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26,322"/>
  <p:tag name="ORIGINALWIDTH" val="4291,713"/>
  <p:tag name="OUTPUTTYPE" val="PNG"/>
  <p:tag name="IGUANATEXVERSION" val="160"/>
  <p:tag name="LATEXADDIN" val="\documentclass{article}&#10;\usepackage{amsmath}&#10;\usepackage{xcolor}&#10;\pagestyle{empty}&#10;&#10;\setlength{\parindent}{0pt} % Eliminar la indentación de todos los párrafos&#10;&#10;\begin{document}&#10;&#10;{\color{white}&#10;Matemáticamente, la velocidad de la placa $\dot{\mathbf{w}}$, como solución de la ecuación de Kirchhoff-Love [1], puede aproximarse por una suma de ondas planas y ondas evanescentes:&#10;\begin{equation*}&#10;    \dot{\mathbf{w}}(x, y) \approx\left(\sum_n \alpha_n e^{i \vec{k}_n \cdot \vec{x}}+\beta_n e^{\vec{k}_n \cdot \vec{x}}\right) \mathbf{1}_{\mathcal{S}}(x, y)&#10;\end{equation*}&#10;donde $\mathbf{1}_{\mathcal{S}}(x, y)$ es la función indicadora que restringe las ondas planas al dominio $\mathcal{S}$ de la placa. Aquí, la parte evanescente no es crítica para la reconstrucción y se descarta.&#10;&#10;&#10;\end{document}&#10;"/>
  <p:tag name="IGUANATEXSIZE" val="20"/>
  <p:tag name="IGUANATEXCURSOR" val="305"/>
  <p:tag name="TRANSPARENCY" val="Verdadero"/>
  <p:tag name="LATEXENGINEID" val="0"/>
  <p:tag name="TEMPFOLDER" val="C:\temp\"/>
  <p:tag name="LATEXFORMHEIGHT" val="320"/>
  <p:tag name="LATEXFORMWIDTH" val="385"/>
  <p:tag name="LATEXFORMWRAP" val="Verdadero"/>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103,487"/>
  <p:tag name="ORIGINALWIDTH" val="4138,732"/>
  <p:tag name="OUTPUTTYPE" val="PNG"/>
  <p:tag name="IGUANATEXVERSION" val="160"/>
  <p:tag name="LATEXADDIN" val="\documentclass{article}&#10;\usepackage{amsmath}&#10;\usepackage{xcolor}&#10;\pagestyle{empty}&#10;&#10;\setlength{\parindent}{0pt} % Eliminar la indentación de todos los párrafos&#10;&#10;\begin{document}&#10;&#10;{\color{white}&#10;\begin{enumerate}&#10;    \item \textbf{Preparación de Datos}: Limpiar y organizar los datos acústicos.&#10;    \item \textbf{Formulación del Problema}: Plantear el problema de NAH como una tarea de aprendizaje automático.&#10;    \item \textbf{Elección de Regularización}: Seleccionar una técnica de regularización (por ejemplo, L1, L2, Elastic Net, etc.).&#10;    \item \textbf{Entrenamiento del Modelo}: Entrenar el modelo de aprendizaje automático con la regularización elegida.&#10;    \item \textbf{Validación Cruzada}: Validar el rendimiento del modelo y ajustar los hiperparámetros, evaluar el rendimiento e iterar.&#10;    \item \textbf{Prueba con Datos no Vistos}: Verificar el rendimiento del modelo en datos completamente nuevos.&#10;\end{enumerate}&#10;}&#10;&#10;\end{document}&#10;"/>
  <p:tag name="IGUANATEXSIZE" val="20"/>
  <p:tag name="IGUANATEXCURSOR" val="927"/>
  <p:tag name="TRANSPARENCY" val="Verdadero"/>
  <p:tag name="LATEXENGINEID" val="0"/>
  <p:tag name="TEMPFOLDER" val="C:\temp\"/>
  <p:tag name="LATEXFORMHEIGHT" val="320"/>
  <p:tag name="LATEXFORMWIDTH" val="385"/>
  <p:tag name="LATEXFORMWRAP" val="Verdadero"/>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853,768"/>
  <p:tag name="ORIGINALWIDTH" val="4416,948"/>
  <p:tag name="OUTPUTTYPE" val="PNG"/>
  <p:tag name="IGUANATEXVERSION" val="160"/>
  <p:tag name="LATEXADDIN" val="\documentclass{article}&#10;\usepackage{amsmath}&#10;\usepackage{xcolor}&#10;\pagestyle{empty}&#10;&#10;\setlength{\parindent}{0pt} % Eliminar la indentación de todos los párrafos&#10;&#10;\begin{document}&#10;&#10;{\color{white}&#10;Comencemos recordando la regularización de Tikhonov:&#10;\begin{equation*}&#10;    \hat{\dot{\mathbf{w}}}=\underset{\dot{\mathbf{w}}}{\operatorname{argmin}} \, E(\dot{\mathbf{w}})= \underset{\dot{\mathbf{w}}}{\operatorname{argmin}}\|\mathbf{p}-\mathbf{H} \dot{\mathbf{w}}\|_2^2+\lambda\|\mathbf{L} \dot{\mathbf{w}}\|_2^2 = \underset{\dot{\mathbf{w}}}{\operatorname{argmin}}\|\mathbf{H}^{-1} \mathbf{p}-\dot{\mathbf{w}}\|_2^2+\lambda\|\mathbf{L} \dot{\mathbf{w}}\|_2^2 &#10;\end{equation*}&#10;donde $\mathbf{L}$ es la llamada matriz de Tikhonov, $\lambda$ el parámetro de regularización, y $E$ es el funcional de Tikhonov. El resultado de la regularización de Tikhonov se puede expresar en forma cerrada como [1]: \begin{equation*}&#10;    \hat{\dot{\mathbf{w}}}=\mathbf{R}_\lambda \mathbf{H}^{-1} \mathbf{p}&#10;\end{equation*}&#10;donde $\mathbf{R}_\lambda$ se escribe como&#10;\begin{equation*}&#10;    \mathbf{R}_\lambda=\left(\mathbf{H}^{\star} \mathbf{H}+\lambda \mathbf{L}^{\star} \mathbf{L}\right)^{-1} \mathbf{H}^{\star} \mathbf{H} .&#10;\end{equation*}&#10;&#10;\end{document}&#10;"/>
  <p:tag name="IGUANATEXSIZE" val="20"/>
  <p:tag name="IGUANATEXCURSOR" val="1216"/>
  <p:tag name="TRANSPARENCY" val="Verdadero"/>
  <p:tag name="LATEXENGINEID" val="0"/>
  <p:tag name="TEMPFOLDER" val="C:\temp\"/>
  <p:tag name="LATEXFORMHEIGHT" val="320"/>
  <p:tag name="LATEXFORMWIDTH" val="385"/>
  <p:tag name="LATEXFORMWRAP" val="Verdadero"/>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610,049"/>
  <p:tag name="ORIGINALWIDTH" val="4290,213"/>
  <p:tag name="OUTPUTTYPE" val="PNG"/>
  <p:tag name="IGUANATEXVERSION" val="160"/>
  <p:tag name="LATEXADDIN" val="\documentclass{article}&#10;\usepackage{amsmath}&#10;\usepackage{amsfonts}&#10;\usepackage{xcolor}&#10;\pagestyle{empty}&#10;&#10;\setlength{\parindent}{0pt} % Eliminar la indentación de todos los párrafos&#10;&#10;\begin{document}&#10;&#10;{\color{white}&#10;La idea de este método de regularización es tomar el funcional $E$ que se debe minimizar para calcular y aplicar la condición de optimalidad de primer orden $\delta E = 0$ para obtener las ecuaciones de Euler-Lagrange en $\mathbb{R}^3$.\\&#10;&#10;Finalmente, se obtiene que:&#10;&#10;\begin{equation*}&#10;    \hat{\dot{\mathbf{w}}}_k (\vec{x}) = \frac{1}{\lambda} \sum_{j=1}^N [(\textbf{H}^{-1} p)_j - \hat{\dot{\mathbf{w}}}(\vec{x}_j)]\,G(\vec{x}_k - \vec{x}_j)&#10;\end{equation*}&#10;&#10;es decir cada componente de las velocidades tangenciales se puede expandir en términos de las columnas de la matriz de Green $[G(x_k- x_j)]_{kj}$.&#10;&#10;}&#10;&#10;&#10;\end{document}&#10;"/>
  <p:tag name="IGUANATEXSIZE" val="20"/>
  <p:tag name="IGUANATEXCURSOR" val="675"/>
  <p:tag name="TRANSPARENCY" val="Verdadero"/>
  <p:tag name="LATEXENGINEID" val="0"/>
  <p:tag name="TEMPFOLDER" val="C:\temp\"/>
  <p:tag name="LATEXFORMHEIGHT" val="320"/>
  <p:tag name="LATEXFORMWIDTH" val="385"/>
  <p:tag name="LATEXFORMWRAP" val="Verdadero"/>
  <p:tag name="BITMAPVECTOR" val="0"/>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IMPACT">
      <a:majorFont>
        <a:latin typeface="Impac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815EFEB595E17147A26637DCC3CFFB9A" ma:contentTypeVersion="4" ma:contentTypeDescription="Crear nuevo documento." ma:contentTypeScope="" ma:versionID="b8c8fccb46dda5125ebbd148d1a5cc04">
  <xsd:schema xmlns:xsd="http://www.w3.org/2001/XMLSchema" xmlns:xs="http://www.w3.org/2001/XMLSchema" xmlns:p="http://schemas.microsoft.com/office/2006/metadata/properties" xmlns:ns2="f9d28f84-cdda-4a6e-8882-15935dbf5c9a" targetNamespace="http://schemas.microsoft.com/office/2006/metadata/properties" ma:root="true" ma:fieldsID="0fb023cc3ba204a8896b1530a2a3e4d1" ns2:_="">
    <xsd:import namespace="f9d28f84-cdda-4a6e-8882-15935dbf5c9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d28f84-cdda-4a6e-8882-15935dbf5c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5AAF23-9677-4FD1-A03C-FD2B88DA8F97}">
  <ds:schemaRefs>
    <ds:schemaRef ds:uri="f9d28f84-cdda-4a6e-8882-15935dbf5c9a"/>
    <ds:schemaRef ds:uri="http://www.w3.org/XML/1998/namespace"/>
    <ds:schemaRef ds:uri="http://purl.org/dc/elements/1.1/"/>
    <ds:schemaRef ds:uri="http://purl.org/dc/terms/"/>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C7E1CC11-5B02-4640-9DF1-6050EF490CCF}">
  <ds:schemaRefs>
    <ds:schemaRef ds:uri="f9d28f84-cdda-4a6e-8882-15935dbf5c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FFA7BF1-386A-4E99-BE44-D2D3C5F7D3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1253</TotalTime>
  <Words>304</Words>
  <Application>Microsoft Office PowerPoint</Application>
  <PresentationFormat>Panorámica</PresentationFormat>
  <Paragraphs>70</Paragraphs>
  <Slides>18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Aptos</vt:lpstr>
      <vt:lpstr>Arial</vt:lpstr>
      <vt:lpstr>Impact</vt:lpstr>
      <vt:lpstr>Latin Modern Math</vt:lpstr>
      <vt:lpstr>Tema de Office</vt:lpstr>
      <vt:lpstr>ANÁLISIS DE MÉTODOS DE REGULARIZACIÓN EN EL MÉTODO DE HOLOGRAFÍA ACÚSTICA DE CAMPO CERCANO (NAH)</vt:lpstr>
      <vt:lpstr>CONTENIDOS</vt:lpstr>
      <vt:lpstr>1. RESUMEN</vt:lpstr>
      <vt:lpstr>WELL POSED PROBLEMS</vt:lpstr>
      <vt:lpstr>2. REGULARIZACIÓN POR “SPARCITY” </vt:lpstr>
      <vt:lpstr>APROXIMACIÓN INGENUA…</vt:lpstr>
      <vt:lpstr>SPARCITY</vt:lpstr>
      <vt:lpstr>¿POR QUÉ LA NORMA L1?</vt:lpstr>
      <vt:lpstr>¿QUÉ FORMA TIENE EL DICCIONARIO?</vt:lpstr>
      <vt:lpstr>3. REGULARIZACIÓN POR MACHINE LEARNING</vt:lpstr>
      <vt:lpstr>4. TIKHONOV</vt:lpstr>
      <vt:lpstr>4. REGULARIZACIÓN POR GREEN</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regularización clásica,</dc:title>
  <dc:creator>Thomas Martinod Saldarriaga</dc:creator>
  <cp:lastModifiedBy>Thomas Martinod Saldarriaga</cp:lastModifiedBy>
  <cp:revision>8</cp:revision>
  <dcterms:created xsi:type="dcterms:W3CDTF">2024-02-14T17:12:49Z</dcterms:created>
  <dcterms:modified xsi:type="dcterms:W3CDTF">2024-05-03T00:33:02Z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0x010100815EFEB595E17147A26637DCC3CFFB9A</vt:lpwstr>
  </property>
</Properties>
</file>